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83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1BDA9-B7C2-4162-A8F4-AD91FE6EEAD5}" type="datetimeFigureOut">
              <a:rPr lang="ko-KR" altLang="en-US" smtClean="0"/>
              <a:t>2015-09-07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8D74A-5586-47DD-9224-BF5F560722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6543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1BDA9-B7C2-4162-A8F4-AD91FE6EEAD5}" type="datetimeFigureOut">
              <a:rPr lang="ko-KR" altLang="en-US" smtClean="0"/>
              <a:t>2015-09-07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8D74A-5586-47DD-9224-BF5F560722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7410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1BDA9-B7C2-4162-A8F4-AD91FE6EEAD5}" type="datetimeFigureOut">
              <a:rPr lang="ko-KR" altLang="en-US" smtClean="0"/>
              <a:t>2015-09-07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8D74A-5586-47DD-9224-BF5F560722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7960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1BDA9-B7C2-4162-A8F4-AD91FE6EEAD5}" type="datetimeFigureOut">
              <a:rPr lang="ko-KR" altLang="en-US" smtClean="0"/>
              <a:t>2015-09-07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8D74A-5586-47DD-9224-BF5F560722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857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1BDA9-B7C2-4162-A8F4-AD91FE6EEAD5}" type="datetimeFigureOut">
              <a:rPr lang="ko-KR" altLang="en-US" smtClean="0"/>
              <a:t>2015-09-07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8D74A-5586-47DD-9224-BF5F560722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913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1BDA9-B7C2-4162-A8F4-AD91FE6EEAD5}" type="datetimeFigureOut">
              <a:rPr lang="ko-KR" altLang="en-US" smtClean="0"/>
              <a:t>2015-09-07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8D74A-5586-47DD-9224-BF5F560722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7077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1BDA9-B7C2-4162-A8F4-AD91FE6EEAD5}" type="datetimeFigureOut">
              <a:rPr lang="ko-KR" altLang="en-US" smtClean="0"/>
              <a:t>2015-09-07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8D74A-5586-47DD-9224-BF5F560722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9957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1BDA9-B7C2-4162-A8F4-AD91FE6EEAD5}" type="datetimeFigureOut">
              <a:rPr lang="ko-KR" altLang="en-US" smtClean="0"/>
              <a:t>2015-09-07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8D74A-5586-47DD-9224-BF5F560722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4778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1BDA9-B7C2-4162-A8F4-AD91FE6EEAD5}" type="datetimeFigureOut">
              <a:rPr lang="ko-KR" altLang="en-US" smtClean="0"/>
              <a:t>2015-09-07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8D74A-5586-47DD-9224-BF5F560722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1525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1BDA9-B7C2-4162-A8F4-AD91FE6EEAD5}" type="datetimeFigureOut">
              <a:rPr lang="ko-KR" altLang="en-US" smtClean="0"/>
              <a:t>2015-09-07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8D74A-5586-47DD-9224-BF5F560722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9776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1BDA9-B7C2-4162-A8F4-AD91FE6EEAD5}" type="datetimeFigureOut">
              <a:rPr lang="ko-KR" altLang="en-US" smtClean="0"/>
              <a:t>2015-09-07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8D74A-5586-47DD-9224-BF5F560722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3673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1BDA9-B7C2-4162-A8F4-AD91FE6EEAD5}" type="datetimeFigureOut">
              <a:rPr lang="ko-KR" altLang="en-US" smtClean="0"/>
              <a:t>2015-09-07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8D74A-5586-47DD-9224-BF5F560722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441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63688" y="-46548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 smtClean="0">
                <a:solidFill>
                  <a:srgbClr val="A6A6A6"/>
                </a:solidFill>
              </a:rPr>
              <a:t>KAIST </a:t>
            </a:r>
            <a:r>
              <a:rPr lang="ko-KR" altLang="en-US" sz="2800" b="1" dirty="0" err="1" smtClean="0">
                <a:solidFill>
                  <a:srgbClr val="A6A6A6"/>
                </a:solidFill>
              </a:rPr>
              <a:t>창업이륙코칭</a:t>
            </a:r>
            <a:r>
              <a:rPr lang="ko-KR" altLang="en-US" sz="2800" b="1" dirty="0" smtClean="0">
                <a:solidFill>
                  <a:srgbClr val="A6A6A6"/>
                </a:solidFill>
              </a:rPr>
              <a:t> </a:t>
            </a:r>
            <a:r>
              <a:rPr lang="en-US" altLang="ko-KR" sz="2800" b="1" dirty="0" smtClean="0">
                <a:solidFill>
                  <a:srgbClr val="A6A6A6"/>
                </a:solidFill>
              </a:rPr>
              <a:t>2.0 </a:t>
            </a:r>
            <a:r>
              <a:rPr lang="ko-KR" altLang="en-US" sz="2800" b="1" dirty="0" smtClean="0">
                <a:solidFill>
                  <a:srgbClr val="A6A6A6"/>
                </a:solidFill>
              </a:rPr>
              <a:t>신</a:t>
            </a:r>
            <a:r>
              <a:rPr lang="ko-KR" altLang="en-US" sz="2800" b="1" dirty="0">
                <a:solidFill>
                  <a:srgbClr val="A6A6A6"/>
                </a:solidFill>
              </a:rPr>
              <a:t>청</a:t>
            </a:r>
            <a:r>
              <a:rPr lang="ko-KR" altLang="en-US" sz="2800" b="1" dirty="0" smtClean="0">
                <a:solidFill>
                  <a:srgbClr val="A6A6A6"/>
                </a:solidFill>
              </a:rPr>
              <a:t>서</a:t>
            </a:r>
            <a:endParaRPr lang="ko-KR" altLang="en-US" sz="2800" b="1" dirty="0">
              <a:solidFill>
                <a:srgbClr val="A6A6A6"/>
              </a:solidFill>
            </a:endParaRPr>
          </a:p>
        </p:txBody>
      </p:sp>
      <p:graphicFrame>
        <p:nvGraphicFramePr>
          <p:cNvPr id="1031" name="표 10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705294"/>
              </p:ext>
            </p:extLst>
          </p:nvPr>
        </p:nvGraphicFramePr>
        <p:xfrm>
          <a:off x="611560" y="796229"/>
          <a:ext cx="6128007" cy="1805559"/>
        </p:xfrm>
        <a:graphic>
          <a:graphicData uri="http://schemas.openxmlformats.org/drawingml/2006/table">
            <a:tbl>
              <a:tblPr/>
              <a:tblGrid>
                <a:gridCol w="960759"/>
                <a:gridCol w="1292489"/>
                <a:gridCol w="870533"/>
                <a:gridCol w="1502113"/>
                <a:gridCol w="1502113"/>
              </a:tblGrid>
              <a:tr h="25793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성 명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>
                      <a:noFill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한자성명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159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93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영문성명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>
                      <a:noFill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793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생년월일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>
                      <a:noFill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휴대전화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93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E-mail</a:t>
                      </a:r>
                      <a:endParaRPr lang="en-US" sz="900" kern="0" spc="0" dirty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>
                      <a:noFill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7937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자택주소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>
                      <a:noFill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79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전화</a:t>
                      </a: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우편번호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93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관심분야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>
                      <a:noFill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취미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47515" y="404664"/>
            <a:ext cx="13681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9pPr>
          </a:lstStyle>
          <a:p>
            <a:pPr marL="0" marR="0" lvl="0" indent="0" algn="just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200" b="1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휴먼명조"/>
                <a:ea typeface="맑은 고딕" pitchFamily="50" charset="-127"/>
                <a:cs typeface="굴림" pitchFamily="50" charset="-127"/>
              </a:rPr>
              <a:t>▶ 개인정보</a:t>
            </a: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033" name="_x274309336"/>
          <p:cNvSpPr>
            <a:spLocks noChangeArrowheads="1"/>
          </p:cNvSpPr>
          <p:nvPr/>
        </p:nvSpPr>
        <p:spPr bwMode="auto">
          <a:xfrm>
            <a:off x="7020272" y="764704"/>
            <a:ext cx="1425575" cy="1844675"/>
          </a:xfrm>
          <a:prstGeom prst="rect">
            <a:avLst/>
          </a:prstGeom>
          <a:noFill/>
          <a:ln w="4191">
            <a:solidFill>
              <a:srgbClr val="003366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휴먼명조"/>
                <a:ea typeface="맑은 고딕" pitchFamily="50" charset="-127"/>
                <a:cs typeface="굴림" pitchFamily="50" charset="-127"/>
              </a:rPr>
              <a:t>사 진</a:t>
            </a:r>
            <a:r>
              <a:rPr kumimoji="1" lang="en-US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(</a:t>
            </a:r>
            <a:r>
              <a:rPr kumimoji="1" lang="ko-KR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휴먼명조"/>
                <a:ea typeface="맑은 고딕" pitchFamily="50" charset="-127"/>
                <a:cs typeface="굴림" pitchFamily="50" charset="-127"/>
              </a:rPr>
              <a:t>반명함판</a:t>
            </a:r>
            <a:r>
              <a:rPr kumimoji="1" lang="en-US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)</a:t>
            </a:r>
            <a:r>
              <a:rPr kumimoji="1" lang="en-US" altLang="ko-KR" sz="10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*</a:t>
            </a:r>
            <a:r>
              <a:rPr kumimoji="1" lang="ko-KR" altLang="en-US" sz="10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휴먼명조"/>
                <a:ea typeface="맑은 고딕" pitchFamily="50" charset="-127"/>
                <a:cs typeface="굴림" pitchFamily="50" charset="-127"/>
              </a:rPr>
              <a:t>사진은 별도파일로보내주셔도 가능합니다</a:t>
            </a:r>
            <a:r>
              <a:rPr kumimoji="1" lang="en-US" altLang="ko-KR" sz="10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.</a:t>
            </a:r>
            <a:endParaRPr kumimoji="1" lang="en-US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graphicFrame>
        <p:nvGraphicFramePr>
          <p:cNvPr id="1035" name="표 10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415989"/>
              </p:ext>
            </p:extLst>
          </p:nvPr>
        </p:nvGraphicFramePr>
        <p:xfrm>
          <a:off x="649575" y="2909613"/>
          <a:ext cx="7796272" cy="1302726"/>
        </p:xfrm>
        <a:graphic>
          <a:graphicData uri="http://schemas.openxmlformats.org/drawingml/2006/table">
            <a:tbl>
              <a:tblPr/>
              <a:tblGrid>
                <a:gridCol w="1024690"/>
                <a:gridCol w="1967665"/>
                <a:gridCol w="917582"/>
                <a:gridCol w="1253231"/>
                <a:gridCol w="878678"/>
                <a:gridCol w="1754426"/>
              </a:tblGrid>
              <a:tr h="23443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직 장 명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>
                      <a:noFill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직위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소속부서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159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70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사업분야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>
                      <a:noFill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최근년도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매출액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43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주요제품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>
                      <a:noFill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종업원 수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43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직장주소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>
                      <a:noFill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우편번호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43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직장전호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>
                      <a:noFill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직장팩스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36" name="Rectangle 15"/>
          <p:cNvSpPr>
            <a:spLocks noChangeArrowheads="1"/>
          </p:cNvSpPr>
          <p:nvPr/>
        </p:nvSpPr>
        <p:spPr bwMode="auto">
          <a:xfrm>
            <a:off x="539552" y="2438140"/>
            <a:ext cx="144016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9pPr>
          </a:lstStyle>
          <a:p>
            <a:pPr marL="0" marR="0" lvl="0" indent="0" algn="just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휴먼명조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200" b="1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휴먼명조"/>
                <a:ea typeface="맑은 고딕" pitchFamily="50" charset="-127"/>
                <a:cs typeface="굴림" pitchFamily="50" charset="-127"/>
              </a:rPr>
              <a:t>▶ 직장정보</a:t>
            </a:r>
            <a:endParaRPr kumimoji="1" lang="ko-KR" altLang="ko-K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휴먼명조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cxnSp>
        <p:nvCxnSpPr>
          <p:cNvPr id="46" name="직선 연결선 45"/>
          <p:cNvCxnSpPr/>
          <p:nvPr/>
        </p:nvCxnSpPr>
        <p:spPr bwMode="auto">
          <a:xfrm>
            <a:off x="251520" y="476672"/>
            <a:ext cx="8645920" cy="0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039" name="표 10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676474"/>
              </p:ext>
            </p:extLst>
          </p:nvPr>
        </p:nvGraphicFramePr>
        <p:xfrm>
          <a:off x="656941" y="4544251"/>
          <a:ext cx="7788906" cy="981456"/>
        </p:xfrm>
        <a:graphic>
          <a:graphicData uri="http://schemas.openxmlformats.org/drawingml/2006/table">
            <a:tbl>
              <a:tblPr/>
              <a:tblGrid>
                <a:gridCol w="2350821"/>
                <a:gridCol w="5438085"/>
              </a:tblGrid>
              <a:tr h="22230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기 간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>
                      <a:noFill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학력 및 경력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159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</a:tr>
              <a:tr h="20504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>
                      <a:noFill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04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>
                      <a:noFill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04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>
                      <a:noFill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40" name="Rectangle 17"/>
          <p:cNvSpPr>
            <a:spLocks noChangeArrowheads="1"/>
          </p:cNvSpPr>
          <p:nvPr/>
        </p:nvSpPr>
        <p:spPr bwMode="auto">
          <a:xfrm>
            <a:off x="539552" y="4229564"/>
            <a:ext cx="156485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9pPr>
          </a:lstStyle>
          <a:p>
            <a:pPr marL="0" marR="0" lvl="0" indent="0" algn="just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200" b="1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휴먼명조"/>
                <a:ea typeface="맑은 고딕" pitchFamily="50" charset="-127"/>
                <a:cs typeface="굴림" pitchFamily="50" charset="-127"/>
              </a:rPr>
              <a:t>▶ </a:t>
            </a:r>
            <a:r>
              <a:rPr kumimoji="1" lang="ko-KR" altLang="ko-KR" sz="1200" b="1" i="0" u="none" strike="noStrike" cap="none" normalizeH="0" baseline="0" dirty="0" err="1" smtClean="0">
                <a:ln>
                  <a:noFill/>
                </a:ln>
                <a:solidFill>
                  <a:srgbClr val="003366"/>
                </a:solidFill>
                <a:effectLst/>
                <a:latin typeface="휴먼명조"/>
                <a:ea typeface="맑은 고딕" pitchFamily="50" charset="-127"/>
                <a:cs typeface="굴림" pitchFamily="50" charset="-127"/>
              </a:rPr>
              <a:t>최근학력</a:t>
            </a:r>
            <a:r>
              <a:rPr kumimoji="1" lang="ko-KR" altLang="ko-KR" sz="1200" b="1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휴먼명조"/>
                <a:ea typeface="맑은 고딕" pitchFamily="50" charset="-127"/>
                <a:cs typeface="굴림" pitchFamily="50" charset="-127"/>
              </a:rPr>
              <a:t> 및 경력</a:t>
            </a:r>
            <a:endParaRPr kumimoji="1" lang="ko-KR" altLang="ko-K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042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43" name="_x367833944" descr="EMB000020fc20c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98" y="6423489"/>
            <a:ext cx="1376363" cy="38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4" name="직사각형 1043"/>
          <p:cNvSpPr/>
          <p:nvPr/>
        </p:nvSpPr>
        <p:spPr>
          <a:xfrm>
            <a:off x="29327" y="6253666"/>
            <a:ext cx="339054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altLang="ko-KR" sz="1000" b="1" dirty="0"/>
              <a:t>※ </a:t>
            </a:r>
            <a:r>
              <a:rPr lang="ko-KR" altLang="en-US" sz="1000" b="1" dirty="0"/>
              <a:t>첨부</a:t>
            </a:r>
            <a:r>
              <a:rPr lang="en-US" altLang="ko-KR" sz="1000" b="1" dirty="0"/>
              <a:t>: 1. </a:t>
            </a:r>
            <a:r>
              <a:rPr lang="ko-KR" altLang="en-US" sz="1000" b="1" dirty="0"/>
              <a:t>재직증명서</a:t>
            </a:r>
            <a:r>
              <a:rPr lang="en-US" altLang="ko-KR" sz="1000" b="1" dirty="0"/>
              <a:t>(</a:t>
            </a:r>
            <a:r>
              <a:rPr lang="ko-KR" altLang="en-US" sz="1000" b="1" dirty="0"/>
              <a:t>대표인 경우 사업자등록증 대체</a:t>
            </a:r>
            <a:r>
              <a:rPr lang="en-US" altLang="ko-KR" sz="1000" b="1" dirty="0"/>
              <a:t>)</a:t>
            </a:r>
            <a:endParaRPr lang="ko-KR" altLang="en-US" sz="1000" dirty="0"/>
          </a:p>
          <a:p>
            <a:pPr fontAlgn="base"/>
            <a:r>
              <a:rPr lang="en-US" altLang="ko-KR" sz="1000" b="1" dirty="0" smtClean="0"/>
              <a:t>           2</a:t>
            </a:r>
            <a:r>
              <a:rPr lang="en-US" altLang="ko-KR" sz="1000" b="1" dirty="0"/>
              <a:t>. </a:t>
            </a:r>
            <a:r>
              <a:rPr lang="ko-KR" altLang="en-US" sz="1000" b="1" dirty="0"/>
              <a:t>사업자등록증</a:t>
            </a:r>
            <a:endParaRPr lang="ko-KR" altLang="en-US" sz="1000" dirty="0"/>
          </a:p>
          <a:p>
            <a:pPr fontAlgn="base"/>
            <a:r>
              <a:rPr lang="en-US" altLang="ko-KR" sz="1000" b="1" dirty="0" smtClean="0"/>
              <a:t>           3</a:t>
            </a:r>
            <a:r>
              <a:rPr lang="en-US" altLang="ko-KR" sz="1000" b="1" dirty="0"/>
              <a:t>. </a:t>
            </a:r>
            <a:r>
              <a:rPr lang="ko-KR" altLang="en-US" sz="1000" b="1" dirty="0"/>
              <a:t>회사</a:t>
            </a:r>
            <a:r>
              <a:rPr lang="en-US" altLang="ko-KR" sz="1000" b="1" dirty="0"/>
              <a:t>(</a:t>
            </a:r>
            <a:r>
              <a:rPr lang="ko-KR" altLang="en-US" sz="1000" b="1" dirty="0"/>
              <a:t>기관</a:t>
            </a:r>
            <a:r>
              <a:rPr lang="en-US" altLang="ko-KR" sz="1000" b="1" dirty="0"/>
              <a:t>) </a:t>
            </a:r>
            <a:r>
              <a:rPr lang="ko-KR" altLang="en-US" sz="1000" b="1" dirty="0"/>
              <a:t>안내자료</a:t>
            </a:r>
            <a:endParaRPr lang="ko-KR" altLang="en-US" sz="1000" dirty="0"/>
          </a:p>
        </p:txBody>
      </p:sp>
      <p:sp>
        <p:nvSpPr>
          <p:cNvPr id="1045" name="직사각형 1044"/>
          <p:cNvSpPr/>
          <p:nvPr/>
        </p:nvSpPr>
        <p:spPr>
          <a:xfrm>
            <a:off x="2699792" y="5445224"/>
            <a:ext cx="38378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 latinLnBrk="0"/>
            <a:r>
              <a:rPr lang="ko-KR" altLang="en-US" sz="1200" b="1" dirty="0"/>
              <a:t>본인은 </a:t>
            </a:r>
            <a:r>
              <a:rPr lang="en-US" altLang="ko-KR" sz="1200" b="1" dirty="0"/>
              <a:t>KAIST </a:t>
            </a:r>
            <a:r>
              <a:rPr lang="ko-KR" altLang="en-US" sz="1200" b="1" dirty="0" err="1" smtClean="0"/>
              <a:t>창업이륙코칭</a:t>
            </a:r>
            <a:r>
              <a:rPr lang="ko-KR" altLang="en-US" sz="1200" b="1" dirty="0" smtClean="0"/>
              <a:t> </a:t>
            </a:r>
            <a:r>
              <a:rPr lang="en-US" altLang="ko-KR" sz="1200" b="1" dirty="0" smtClean="0"/>
              <a:t>2.0</a:t>
            </a:r>
            <a:r>
              <a:rPr lang="ko-KR" altLang="en-US" sz="1200" b="1" dirty="0"/>
              <a:t> </a:t>
            </a:r>
            <a:r>
              <a:rPr lang="ko-KR" altLang="en-US" sz="1200" b="1" dirty="0" smtClean="0"/>
              <a:t>참여</a:t>
            </a:r>
            <a:r>
              <a:rPr lang="ko-KR" altLang="en-US" sz="1200" b="1" dirty="0"/>
              <a:t>를</a:t>
            </a:r>
            <a:r>
              <a:rPr lang="ko-KR" altLang="en-US" sz="1200" b="1" dirty="0" smtClean="0"/>
              <a:t> 신청합니다</a:t>
            </a:r>
            <a:r>
              <a:rPr lang="en-US" altLang="ko-KR" b="1" dirty="0"/>
              <a:t>.</a:t>
            </a:r>
            <a:endParaRPr lang="ko-KR" altLang="en-US" dirty="0"/>
          </a:p>
        </p:txBody>
      </p:sp>
      <p:sp>
        <p:nvSpPr>
          <p:cNvPr id="1046" name="직사각형 1045"/>
          <p:cNvSpPr/>
          <p:nvPr/>
        </p:nvSpPr>
        <p:spPr>
          <a:xfrm>
            <a:off x="6660232" y="5879013"/>
            <a:ext cx="19947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 latinLnBrk="0"/>
            <a:r>
              <a:rPr lang="en-US" altLang="ko-KR" sz="1200" b="1" dirty="0" smtClean="0"/>
              <a:t>2015</a:t>
            </a:r>
            <a:r>
              <a:rPr lang="ko-KR" altLang="en-US" sz="1200" b="1" dirty="0" smtClean="0"/>
              <a:t>년       </a:t>
            </a:r>
            <a:r>
              <a:rPr lang="ko-KR" altLang="en-US" sz="1200" b="1" dirty="0"/>
              <a:t>월 </a:t>
            </a:r>
            <a:r>
              <a:rPr lang="ko-KR" altLang="en-US" sz="1200" b="1" dirty="0" smtClean="0"/>
              <a:t>      일</a:t>
            </a:r>
            <a:endParaRPr lang="ko-KR" altLang="en-US" sz="1200" dirty="0"/>
          </a:p>
          <a:p>
            <a:pPr fontAlgn="base" latinLnBrk="0"/>
            <a:endParaRPr lang="en-US" altLang="ko-KR" sz="1200" b="1" dirty="0" smtClean="0"/>
          </a:p>
          <a:p>
            <a:pPr fontAlgn="base" latinLnBrk="0"/>
            <a:r>
              <a:rPr lang="ko-KR" altLang="en-US" sz="1200" b="1" dirty="0" smtClean="0"/>
              <a:t>신</a:t>
            </a:r>
            <a:r>
              <a:rPr lang="ko-KR" altLang="en-US" sz="1200" b="1" dirty="0"/>
              <a:t>청</a:t>
            </a:r>
            <a:r>
              <a:rPr lang="ko-KR" altLang="en-US" sz="1200" b="1" dirty="0" smtClean="0"/>
              <a:t>자                 </a:t>
            </a:r>
            <a:r>
              <a:rPr lang="en-US" altLang="ko-KR" sz="1200" b="1" dirty="0" smtClean="0"/>
              <a:t>(</a:t>
            </a:r>
            <a:r>
              <a:rPr lang="ko-KR" altLang="en-US" sz="1200" b="1" dirty="0" smtClean="0"/>
              <a:t>인</a:t>
            </a:r>
            <a:r>
              <a:rPr lang="en-US" altLang="ko-KR" sz="1200" b="1" dirty="0" smtClean="0"/>
              <a:t>)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569403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62336" y="84704"/>
            <a:ext cx="3881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solidFill>
                  <a:srgbClr val="A6A6A6"/>
                </a:solidFill>
              </a:rPr>
              <a:t>One Page Description</a:t>
            </a:r>
            <a:endParaRPr lang="ko-KR" altLang="en-US" sz="2800" b="1" dirty="0">
              <a:solidFill>
                <a:srgbClr val="A6A6A6"/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 bwMode="auto">
          <a:xfrm>
            <a:off x="251520" y="639852"/>
            <a:ext cx="8645920" cy="0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모서리가 둥근 직사각형 5"/>
          <p:cNvSpPr/>
          <p:nvPr/>
        </p:nvSpPr>
        <p:spPr bwMode="auto">
          <a:xfrm>
            <a:off x="323528" y="980728"/>
            <a:ext cx="576064" cy="1512168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3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F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300" b="1" dirty="0" smtClean="0">
                <a:solidFill>
                  <a:schemeClr val="bg1"/>
                </a:solidFill>
              </a:rPr>
              <a:t>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300" b="1" dirty="0" smtClean="0">
                <a:solidFill>
                  <a:schemeClr val="bg1"/>
                </a:solidFill>
              </a:rPr>
              <a:t>A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3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300" b="1" dirty="0" smtClean="0">
                <a:solidFill>
                  <a:schemeClr val="bg1"/>
                </a:solidFill>
              </a:rPr>
              <a:t>U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3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300" b="1" dirty="0">
                <a:solidFill>
                  <a:schemeClr val="bg1"/>
                </a:solidFill>
              </a:rPr>
              <a:t>E</a:t>
            </a:r>
            <a:endParaRPr kumimoji="0" lang="ko-KR" altLang="en-US" sz="13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620688"/>
            <a:ext cx="8424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smtClean="0">
                <a:latin typeface="+mn-ea"/>
              </a:rPr>
              <a:t>현재 경영중인 회사 또는 기술에 대한 간략한 설명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971600" y="980728"/>
            <a:ext cx="3168352" cy="1512168"/>
          </a:xfrm>
          <a:prstGeom prst="round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4541135" y="980728"/>
            <a:ext cx="576064" cy="1512168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3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M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3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A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3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3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K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3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3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T</a:t>
            </a:r>
          </a:p>
        </p:txBody>
      </p:sp>
      <p:sp>
        <p:nvSpPr>
          <p:cNvPr id="10" name="모서리가 둥근 직사각형 9"/>
          <p:cNvSpPr/>
          <p:nvPr/>
        </p:nvSpPr>
        <p:spPr bwMode="auto">
          <a:xfrm>
            <a:off x="5189207" y="980728"/>
            <a:ext cx="3168352" cy="1512168"/>
          </a:xfrm>
          <a:prstGeom prst="round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모서리가 둥근 직사각형 10"/>
          <p:cNvSpPr/>
          <p:nvPr/>
        </p:nvSpPr>
        <p:spPr bwMode="auto">
          <a:xfrm>
            <a:off x="312912" y="2610851"/>
            <a:ext cx="576064" cy="1512168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300" b="1" dirty="0" smtClean="0">
                <a:solidFill>
                  <a:schemeClr val="bg1"/>
                </a:solidFill>
              </a:rPr>
              <a:t>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3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O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300" b="1" dirty="0" smtClean="0">
                <a:solidFill>
                  <a:schemeClr val="bg1"/>
                </a:solidFill>
              </a:rPr>
              <a:t>A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3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D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300" b="1" dirty="0" smtClean="0">
                <a:solidFill>
                  <a:schemeClr val="bg1"/>
                </a:solidFill>
              </a:rPr>
              <a:t>M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3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A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300" b="1" dirty="0">
                <a:solidFill>
                  <a:schemeClr val="bg1"/>
                </a:solidFill>
              </a:rPr>
              <a:t>P</a:t>
            </a:r>
            <a:endParaRPr kumimoji="0" lang="ko-KR" altLang="en-US" sz="13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92977" y="1599817"/>
            <a:ext cx="2630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/>
              <a:t>기술 또는 사업에 </a:t>
            </a:r>
            <a:r>
              <a:rPr lang="ko-KR" altLang="en-US" sz="1200" b="1" smtClean="0"/>
              <a:t>대한 특장점 서술 </a:t>
            </a:r>
            <a:endParaRPr lang="en-US" altLang="ko-KR" sz="1200" b="1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5436096" y="1598312"/>
            <a:ext cx="31828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/>
              <a:t>해당 기술 또는 사업분야의 시장 동향</a:t>
            </a:r>
            <a:endParaRPr lang="en-US" altLang="ko-KR" sz="1200" b="1" dirty="0" smtClean="0"/>
          </a:p>
        </p:txBody>
      </p:sp>
      <p:sp>
        <p:nvSpPr>
          <p:cNvPr id="16" name="모서리가 둥근 직사각형 15"/>
          <p:cNvSpPr/>
          <p:nvPr/>
        </p:nvSpPr>
        <p:spPr bwMode="auto">
          <a:xfrm>
            <a:off x="312912" y="4221088"/>
            <a:ext cx="576064" cy="2448272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3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B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300" b="1" dirty="0">
                <a:solidFill>
                  <a:schemeClr val="bg1"/>
                </a:solidFill>
              </a:rPr>
              <a:t>M</a:t>
            </a:r>
            <a:endParaRPr kumimoji="0" lang="ko-KR" altLang="en-US" sz="13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8" name="모서리가 둥근 직사각형 17"/>
          <p:cNvSpPr/>
          <p:nvPr/>
        </p:nvSpPr>
        <p:spPr bwMode="auto">
          <a:xfrm>
            <a:off x="971600" y="2610851"/>
            <a:ext cx="7385959" cy="314093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ko-KR" altLang="en-US" sz="11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초기►  중기</a:t>
            </a:r>
            <a:r>
              <a:rPr lang="ko-KR" altLang="en-US" sz="1100" b="1" dirty="0" smtClean="0">
                <a:solidFill>
                  <a:schemeClr val="bg1"/>
                </a:solidFill>
              </a:rPr>
              <a:t>►  장기  등 단계별 회사 성장 계획 및 목표</a:t>
            </a:r>
            <a:endParaRPr kumimoji="0" lang="ko-KR" altLang="en-US" sz="11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9" name="모서리가 둥근 직사각형 18"/>
          <p:cNvSpPr/>
          <p:nvPr/>
        </p:nvSpPr>
        <p:spPr bwMode="auto">
          <a:xfrm>
            <a:off x="948825" y="3022940"/>
            <a:ext cx="2417406" cy="1126213"/>
          </a:xfrm>
          <a:prstGeom prst="round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07704" y="3366935"/>
            <a:ext cx="8486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dirty="0" smtClean="0"/>
              <a:t>초기</a:t>
            </a:r>
            <a:endParaRPr lang="ko-KR" altLang="en-US" sz="1000" b="1" dirty="0"/>
          </a:p>
        </p:txBody>
      </p:sp>
      <p:sp>
        <p:nvSpPr>
          <p:cNvPr id="21" name="모서리가 둥근 직사각형 20"/>
          <p:cNvSpPr/>
          <p:nvPr/>
        </p:nvSpPr>
        <p:spPr bwMode="auto">
          <a:xfrm>
            <a:off x="3469106" y="2996879"/>
            <a:ext cx="2417406" cy="1126213"/>
          </a:xfrm>
          <a:prstGeom prst="round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25583" y="3390016"/>
            <a:ext cx="7944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dirty="0" smtClean="0"/>
              <a:t>중기</a:t>
            </a:r>
            <a:endParaRPr lang="en-US" altLang="ko-KR" sz="1000" b="1" dirty="0" smtClean="0"/>
          </a:p>
        </p:txBody>
      </p:sp>
      <p:sp>
        <p:nvSpPr>
          <p:cNvPr id="23" name="모서리가 둥근 직사각형 22"/>
          <p:cNvSpPr/>
          <p:nvPr/>
        </p:nvSpPr>
        <p:spPr bwMode="auto">
          <a:xfrm>
            <a:off x="5989386" y="2996806"/>
            <a:ext cx="2417406" cy="1126213"/>
          </a:xfrm>
          <a:prstGeom prst="round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885111" y="3394989"/>
            <a:ext cx="598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dirty="0" smtClean="0"/>
              <a:t>장기</a:t>
            </a:r>
            <a:endParaRPr lang="en-US" altLang="ko-KR" sz="1000" b="1" dirty="0" smtClean="0"/>
          </a:p>
        </p:txBody>
      </p:sp>
      <p:sp>
        <p:nvSpPr>
          <p:cNvPr id="26" name="모서리가 둥근 직사각형 25"/>
          <p:cNvSpPr/>
          <p:nvPr/>
        </p:nvSpPr>
        <p:spPr bwMode="auto">
          <a:xfrm>
            <a:off x="981148" y="4221907"/>
            <a:ext cx="7425643" cy="2447453"/>
          </a:xfrm>
          <a:prstGeom prst="round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00540" y="5168634"/>
            <a:ext cx="31828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/>
              <a:t>회사의 </a:t>
            </a:r>
            <a:r>
              <a:rPr lang="en-US" altLang="ko-KR" sz="1200" b="1" dirty="0" smtClean="0"/>
              <a:t>Business Model (9Block Canvas </a:t>
            </a:r>
            <a:r>
              <a:rPr lang="ko-KR" altLang="en-US" sz="1200" b="1" dirty="0" smtClean="0"/>
              <a:t>등</a:t>
            </a:r>
            <a:r>
              <a:rPr lang="en-US" altLang="ko-KR" sz="1200" b="1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65684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63688" y="44624"/>
            <a:ext cx="58098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solidFill>
                  <a:srgbClr val="A6A6A6"/>
                </a:solidFill>
              </a:rPr>
              <a:t>One Page Description (Example)</a:t>
            </a:r>
            <a:endParaRPr lang="ko-KR" altLang="en-US" sz="2800" b="1" dirty="0">
              <a:solidFill>
                <a:srgbClr val="A6A6A6"/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 bwMode="auto">
          <a:xfrm>
            <a:off x="251520" y="639852"/>
            <a:ext cx="8645920" cy="0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모서리가 둥근 직사각형 5"/>
          <p:cNvSpPr/>
          <p:nvPr/>
        </p:nvSpPr>
        <p:spPr bwMode="auto">
          <a:xfrm>
            <a:off x="323528" y="980728"/>
            <a:ext cx="576064" cy="1512168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3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F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300" b="1" dirty="0" smtClean="0">
                <a:solidFill>
                  <a:schemeClr val="bg1"/>
                </a:solidFill>
              </a:rPr>
              <a:t>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300" b="1" dirty="0" smtClean="0">
                <a:solidFill>
                  <a:schemeClr val="bg1"/>
                </a:solidFill>
              </a:rPr>
              <a:t>A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3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300" b="1" dirty="0" smtClean="0">
                <a:solidFill>
                  <a:schemeClr val="bg1"/>
                </a:solidFill>
              </a:rPr>
              <a:t>U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3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300" b="1" dirty="0">
                <a:solidFill>
                  <a:schemeClr val="bg1"/>
                </a:solidFill>
              </a:rPr>
              <a:t>E</a:t>
            </a:r>
            <a:endParaRPr kumimoji="0" lang="ko-KR" altLang="en-US" sz="13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620688"/>
            <a:ext cx="8424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err="1" smtClean="0">
                <a:latin typeface="+mn-ea"/>
              </a:rPr>
              <a:t>Waterfly</a:t>
            </a:r>
            <a:r>
              <a:rPr lang="ko-KR" altLang="en-US" sz="1400" b="1" dirty="0" smtClean="0">
                <a:latin typeface="+mn-ea"/>
              </a:rPr>
              <a:t>는 </a:t>
            </a:r>
            <a:r>
              <a:rPr lang="ko-KR" altLang="en-US" sz="1400" b="1" dirty="0" err="1" smtClean="0">
                <a:latin typeface="+mn-ea"/>
              </a:rPr>
              <a:t>무전력</a:t>
            </a:r>
            <a:r>
              <a:rPr lang="en-US" altLang="ko-KR" sz="1400" b="1" dirty="0" smtClean="0">
                <a:latin typeface="+mn-ea"/>
                <a:ea typeface="함초롬바탕"/>
                <a:cs typeface="함초롬바탕"/>
              </a:rPr>
              <a:t>∙</a:t>
            </a:r>
            <a:r>
              <a:rPr lang="ko-KR" altLang="en-US" sz="1400" b="1" dirty="0" err="1" smtClean="0">
                <a:latin typeface="+mn-ea"/>
              </a:rPr>
              <a:t>서랍식</a:t>
            </a:r>
            <a:r>
              <a:rPr lang="ko-KR" altLang="en-US" sz="1400" b="1" dirty="0" smtClean="0">
                <a:latin typeface="+mn-ea"/>
              </a:rPr>
              <a:t> 청정필터 기반</a:t>
            </a:r>
            <a:r>
              <a:rPr lang="en-US" altLang="ko-KR" sz="1400" b="1" dirty="0" smtClean="0">
                <a:latin typeface="+mn-ea"/>
              </a:rPr>
              <a:t>,</a:t>
            </a:r>
            <a:r>
              <a:rPr lang="ko-KR" altLang="en-US" sz="1400" b="1" dirty="0" smtClean="0">
                <a:latin typeface="+mn-ea"/>
              </a:rPr>
              <a:t> 베트남 지역의 소외된 주민을 위한 정수기 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971600" y="980728"/>
            <a:ext cx="3168352" cy="1512168"/>
          </a:xfrm>
          <a:prstGeom prst="round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4541135" y="980728"/>
            <a:ext cx="576064" cy="1512168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3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M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300" b="1" dirty="0" smtClean="0">
                <a:solidFill>
                  <a:schemeClr val="bg1"/>
                </a:solidFill>
              </a:rPr>
              <a:t>A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3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300" b="1" dirty="0" smtClean="0">
                <a:solidFill>
                  <a:schemeClr val="bg1"/>
                </a:solidFill>
              </a:rPr>
              <a:t>K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3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300" b="1" dirty="0">
                <a:solidFill>
                  <a:schemeClr val="bg1"/>
                </a:solidFill>
              </a:rPr>
              <a:t>T</a:t>
            </a:r>
            <a:endParaRPr kumimoji="0" lang="ko-KR" altLang="en-US" sz="13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0" name="모서리가 둥근 직사각형 9"/>
          <p:cNvSpPr/>
          <p:nvPr/>
        </p:nvSpPr>
        <p:spPr bwMode="auto">
          <a:xfrm>
            <a:off x="5189207" y="980728"/>
            <a:ext cx="3168352" cy="1512168"/>
          </a:xfrm>
          <a:prstGeom prst="round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모서리가 둥근 직사각형 10"/>
          <p:cNvSpPr/>
          <p:nvPr/>
        </p:nvSpPr>
        <p:spPr bwMode="auto">
          <a:xfrm>
            <a:off x="312912" y="2610851"/>
            <a:ext cx="576064" cy="1512168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300" b="1" dirty="0" smtClean="0">
                <a:solidFill>
                  <a:schemeClr val="bg1"/>
                </a:solidFill>
              </a:rPr>
              <a:t>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3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O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300" b="1" dirty="0" smtClean="0">
                <a:solidFill>
                  <a:schemeClr val="bg1"/>
                </a:solidFill>
              </a:rPr>
              <a:t>A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3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D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300" b="1" dirty="0" smtClean="0">
                <a:solidFill>
                  <a:schemeClr val="bg1"/>
                </a:solidFill>
              </a:rPr>
              <a:t>M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3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A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300" b="1" dirty="0">
                <a:solidFill>
                  <a:schemeClr val="bg1"/>
                </a:solidFill>
              </a:rPr>
              <a:t>P</a:t>
            </a:r>
            <a:endParaRPr kumimoji="0" lang="ko-KR" altLang="en-US" sz="13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71600" y="1052736"/>
            <a:ext cx="32815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/>
              <a:t>Core Function</a:t>
            </a:r>
          </a:p>
          <a:p>
            <a:pPr marL="171450" indent="-171450">
              <a:buFontTx/>
              <a:buChar char="-"/>
            </a:pPr>
            <a:r>
              <a:rPr lang="ko-KR" altLang="en-US" sz="1000" dirty="0" smtClean="0">
                <a:latin typeface="+mn-ea"/>
              </a:rPr>
              <a:t>산호</a:t>
            </a:r>
            <a:r>
              <a:rPr lang="en-US" altLang="ko-KR" sz="1000" dirty="0" smtClean="0">
                <a:latin typeface="+mn-ea"/>
              </a:rPr>
              <a:t>, </a:t>
            </a:r>
            <a:r>
              <a:rPr lang="ko-KR" altLang="en-US" sz="1000" dirty="0" smtClean="0">
                <a:latin typeface="+mn-ea"/>
              </a:rPr>
              <a:t>코코넛 숯 등 베트남 현지에서 쉽게 구할 수 </a:t>
            </a:r>
            <a:endParaRPr lang="en-US" altLang="ko-KR" sz="1000" dirty="0" smtClean="0">
              <a:latin typeface="+mn-ea"/>
            </a:endParaRPr>
          </a:p>
          <a:p>
            <a:r>
              <a:rPr lang="en-US" altLang="ko-KR" sz="1000" dirty="0" smtClean="0">
                <a:latin typeface="+mn-ea"/>
              </a:rPr>
              <a:t>   </a:t>
            </a:r>
            <a:r>
              <a:rPr lang="ko-KR" altLang="en-US" sz="1000" dirty="0" smtClean="0">
                <a:latin typeface="+mn-ea"/>
              </a:rPr>
              <a:t>있는 재료로 정수필터 구성</a:t>
            </a:r>
            <a:endParaRPr lang="en-US" altLang="ko-KR" sz="1000" dirty="0" smtClean="0">
              <a:latin typeface="+mn-ea"/>
            </a:endParaRPr>
          </a:p>
          <a:p>
            <a:r>
              <a:rPr lang="en-US" altLang="ko-KR" sz="1000" dirty="0" smtClean="0">
                <a:latin typeface="+mn-ea"/>
              </a:rPr>
              <a:t>-  </a:t>
            </a:r>
            <a:r>
              <a:rPr lang="ko-KR" altLang="en-US" sz="1000" dirty="0" smtClean="0">
                <a:latin typeface="+mn-ea"/>
              </a:rPr>
              <a:t>분리 가능한 필터로 구성하여 이동 및 세척이 용이</a:t>
            </a:r>
            <a:endParaRPr lang="en-US" altLang="ko-KR" sz="1000" dirty="0" smtClean="0">
              <a:latin typeface="+mn-e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71600" y="1898248"/>
            <a:ext cx="32815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/>
              <a:t>Basic Function</a:t>
            </a:r>
            <a:endParaRPr lang="en-US" altLang="ko-KR" sz="1200" b="1" dirty="0"/>
          </a:p>
          <a:p>
            <a:r>
              <a:rPr lang="en-US" altLang="ko-KR" sz="1000" dirty="0" smtClean="0">
                <a:latin typeface="+mn-ea"/>
              </a:rPr>
              <a:t>-  </a:t>
            </a:r>
            <a:r>
              <a:rPr lang="ko-KR" altLang="en-US" sz="1000" dirty="0" smtClean="0">
                <a:latin typeface="+mn-ea"/>
              </a:rPr>
              <a:t>다양한 </a:t>
            </a:r>
            <a:r>
              <a:rPr lang="ko-KR" altLang="en-US" sz="1000" dirty="0">
                <a:latin typeface="+mn-ea"/>
              </a:rPr>
              <a:t>필터의 조합으로 정수기능 극대화</a:t>
            </a:r>
          </a:p>
          <a:p>
            <a:endParaRPr lang="ko-KR" altLang="en-US" sz="1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206141" y="989776"/>
            <a:ext cx="328150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/>
              <a:t>Core Market : </a:t>
            </a:r>
            <a:r>
              <a:rPr lang="ko-KR" altLang="en-US" sz="1200" b="1" dirty="0" smtClean="0"/>
              <a:t>베트남</a:t>
            </a:r>
            <a:endParaRPr lang="en-US" altLang="ko-KR" sz="1000" dirty="0" smtClean="0"/>
          </a:p>
          <a:p>
            <a:pPr marL="171450" indent="-171450">
              <a:buFontTx/>
              <a:buChar char="-"/>
            </a:pPr>
            <a:r>
              <a:rPr lang="ko-KR" altLang="en-US" sz="1000" dirty="0" smtClean="0"/>
              <a:t>베트남의 수돗물 보급률은 </a:t>
            </a:r>
            <a:r>
              <a:rPr lang="en-US" altLang="ko-KR" sz="1000" dirty="0" smtClean="0"/>
              <a:t>30%</a:t>
            </a:r>
            <a:r>
              <a:rPr lang="ko-KR" altLang="en-US" sz="1000" dirty="0" smtClean="0"/>
              <a:t>미만</a:t>
            </a:r>
            <a:r>
              <a:rPr lang="en-US" altLang="ko-KR" sz="1000" dirty="0" smtClean="0"/>
              <a:t>, </a:t>
            </a:r>
            <a:r>
              <a:rPr lang="ko-KR" altLang="en-US" sz="1000" dirty="0" smtClean="0"/>
              <a:t>현재 오염된 하천이나 우물을 식수로 사용해 수인성 질병 심각</a:t>
            </a:r>
            <a:endParaRPr lang="en-US" altLang="ko-KR" sz="1000" dirty="0" smtClean="0"/>
          </a:p>
          <a:p>
            <a:pPr marL="171450" indent="-171450">
              <a:buFontTx/>
              <a:buChar char="-"/>
            </a:pPr>
            <a:r>
              <a:rPr lang="ko-KR" altLang="en-US" sz="1000" dirty="0" smtClean="0"/>
              <a:t>베트남 인수의 약</a:t>
            </a:r>
            <a:r>
              <a:rPr lang="en-US" altLang="ko-KR" sz="1000" dirty="0" smtClean="0"/>
              <a:t>2%</a:t>
            </a:r>
            <a:r>
              <a:rPr lang="ko-KR" altLang="en-US" sz="1000" dirty="0" smtClean="0"/>
              <a:t>만이 정수기 사용 </a:t>
            </a:r>
            <a:endParaRPr lang="en-US" altLang="ko-KR" sz="1000" dirty="0" smtClean="0"/>
          </a:p>
          <a:p>
            <a:r>
              <a:rPr lang="en-US" altLang="ko-KR" sz="1000" dirty="0" smtClean="0"/>
              <a:t>    (</a:t>
            </a:r>
            <a:r>
              <a:rPr lang="ko-KR" altLang="en-US" sz="1000" dirty="0" smtClean="0"/>
              <a:t>도시 </a:t>
            </a:r>
            <a:r>
              <a:rPr lang="ko-KR" altLang="en-US" sz="1000" dirty="0" err="1" smtClean="0"/>
              <a:t>빈곤율</a:t>
            </a:r>
            <a:r>
              <a:rPr lang="ko-KR" altLang="en-US" sz="1000" dirty="0" smtClean="0"/>
              <a:t> </a:t>
            </a:r>
            <a:r>
              <a:rPr lang="en-US" altLang="ko-KR" sz="1000" dirty="0" smtClean="0"/>
              <a:t>18.3%, </a:t>
            </a:r>
            <a:r>
              <a:rPr lang="ko-KR" altLang="en-US" sz="1000" dirty="0" smtClean="0"/>
              <a:t>농촌 </a:t>
            </a:r>
            <a:r>
              <a:rPr lang="ko-KR" altLang="en-US" sz="1000" dirty="0" err="1" smtClean="0"/>
              <a:t>빈곤율</a:t>
            </a:r>
            <a:r>
              <a:rPr lang="en-US" altLang="ko-KR" sz="1000" dirty="0" smtClean="0"/>
              <a:t>: 44.9%)</a:t>
            </a:r>
            <a:endParaRPr lang="ko-KR" altLang="en-US" sz="1000" dirty="0"/>
          </a:p>
        </p:txBody>
      </p:sp>
      <p:sp>
        <p:nvSpPr>
          <p:cNvPr id="15" name="TextBox 14"/>
          <p:cNvSpPr txBox="1"/>
          <p:nvPr/>
        </p:nvSpPr>
        <p:spPr>
          <a:xfrm>
            <a:off x="5234003" y="1788590"/>
            <a:ext cx="32815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/>
              <a:t>Basic Market: </a:t>
            </a:r>
            <a:r>
              <a:rPr lang="ko-KR" altLang="en-US" sz="1200" b="1" dirty="0" err="1" smtClean="0"/>
              <a:t>물기근</a:t>
            </a:r>
            <a:r>
              <a:rPr lang="ko-KR" altLang="en-US" sz="1200" b="1" dirty="0" smtClean="0"/>
              <a:t> 국가</a:t>
            </a:r>
            <a:endParaRPr lang="en-US" altLang="ko-KR" sz="1200" b="1" dirty="0" smtClean="0"/>
          </a:p>
          <a:p>
            <a:pPr marL="171450" indent="-171450">
              <a:buFontTx/>
              <a:buChar char="-"/>
            </a:pPr>
            <a:r>
              <a:rPr lang="ko-KR" altLang="en-US" sz="1000" dirty="0" smtClean="0"/>
              <a:t>어린이 </a:t>
            </a:r>
            <a:r>
              <a:rPr lang="en-US" altLang="ko-KR" sz="1000" dirty="0" smtClean="0"/>
              <a:t>1</a:t>
            </a:r>
            <a:r>
              <a:rPr lang="ko-KR" altLang="en-US" sz="1000" dirty="0" smtClean="0"/>
              <a:t>천</a:t>
            </a:r>
            <a:r>
              <a:rPr lang="en-US" altLang="ko-KR" sz="1000" dirty="0" smtClean="0"/>
              <a:t>800</a:t>
            </a:r>
            <a:r>
              <a:rPr lang="ko-KR" altLang="en-US" sz="1000" dirty="0" err="1" smtClean="0"/>
              <a:t>만명이</a:t>
            </a:r>
            <a:r>
              <a:rPr lang="ko-KR" altLang="en-US" sz="1000" dirty="0" smtClean="0"/>
              <a:t> 수인성 질병으로 사망</a:t>
            </a:r>
            <a:endParaRPr lang="en-US" altLang="ko-KR" sz="1000" dirty="0" smtClean="0"/>
          </a:p>
          <a:p>
            <a:pPr marL="171450" indent="-171450">
              <a:buFontTx/>
              <a:buChar char="-"/>
            </a:pPr>
            <a:r>
              <a:rPr lang="ko-KR" altLang="en-US" sz="1000" dirty="0" smtClean="0"/>
              <a:t>빈곤국가를 위한 저렴하고 최소한의 정수 기능 </a:t>
            </a:r>
            <a:endParaRPr lang="en-US" altLang="ko-KR" sz="1000" dirty="0" smtClean="0"/>
          </a:p>
          <a:p>
            <a:r>
              <a:rPr lang="ko-KR" altLang="en-US" sz="1000" dirty="0" smtClean="0"/>
              <a:t>    갖춘 정수기 필요</a:t>
            </a:r>
            <a:endParaRPr lang="en-US" altLang="ko-KR" sz="1000" dirty="0" smtClean="0"/>
          </a:p>
          <a:p>
            <a:endParaRPr lang="ko-KR" altLang="en-US" sz="1200" b="1" dirty="0"/>
          </a:p>
        </p:txBody>
      </p:sp>
      <p:sp>
        <p:nvSpPr>
          <p:cNvPr id="16" name="모서리가 둥근 직사각형 15"/>
          <p:cNvSpPr/>
          <p:nvPr/>
        </p:nvSpPr>
        <p:spPr bwMode="auto">
          <a:xfrm>
            <a:off x="312912" y="4221088"/>
            <a:ext cx="576064" cy="2448272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3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B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300" b="1" dirty="0">
                <a:solidFill>
                  <a:schemeClr val="bg1"/>
                </a:solidFill>
              </a:rPr>
              <a:t>M</a:t>
            </a:r>
            <a:endParaRPr kumimoji="0" lang="ko-KR" altLang="en-US" sz="13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8" name="모서리가 둥근 직사각형 17"/>
          <p:cNvSpPr/>
          <p:nvPr/>
        </p:nvSpPr>
        <p:spPr bwMode="auto">
          <a:xfrm>
            <a:off x="971600" y="2610851"/>
            <a:ext cx="7385959" cy="314093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ko-KR" altLang="en-US" sz="11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베트남 시장 진출   ►  필리핀</a:t>
            </a:r>
            <a:r>
              <a:rPr kumimoji="0" lang="ko-KR" altLang="en-US" sz="11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  시장 진출 </a:t>
            </a:r>
            <a:r>
              <a:rPr lang="ko-KR" altLang="en-US" sz="1100" b="1" dirty="0" smtClean="0">
                <a:solidFill>
                  <a:schemeClr val="bg1"/>
                </a:solidFill>
              </a:rPr>
              <a:t>►   동남아시아 및 </a:t>
            </a:r>
            <a:r>
              <a:rPr lang="ko-KR" altLang="en-US" sz="1100" b="1" dirty="0" err="1" smtClean="0">
                <a:solidFill>
                  <a:schemeClr val="bg1"/>
                </a:solidFill>
              </a:rPr>
              <a:t>물기근</a:t>
            </a:r>
            <a:r>
              <a:rPr lang="ko-KR" altLang="en-US" sz="1100" b="1" dirty="0" smtClean="0">
                <a:solidFill>
                  <a:schemeClr val="bg1"/>
                </a:solidFill>
              </a:rPr>
              <a:t> 국가로 확대 판매 </a:t>
            </a:r>
            <a:endParaRPr kumimoji="0" lang="ko-KR" altLang="en-US" sz="11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9" name="모서리가 둥근 직사각형 18"/>
          <p:cNvSpPr/>
          <p:nvPr/>
        </p:nvSpPr>
        <p:spPr bwMode="auto">
          <a:xfrm>
            <a:off x="948825" y="3022940"/>
            <a:ext cx="2417406" cy="1126213"/>
          </a:xfrm>
          <a:prstGeom prst="round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48825" y="2996952"/>
            <a:ext cx="225502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dirty="0" smtClean="0"/>
              <a:t>베트남 시장 진입</a:t>
            </a:r>
            <a:endParaRPr lang="en-US" altLang="ko-KR" sz="1000" b="1" dirty="0" smtClean="0"/>
          </a:p>
          <a:p>
            <a:r>
              <a:rPr lang="en-US" altLang="ko-KR" sz="1000" dirty="0" smtClean="0"/>
              <a:t>- </a:t>
            </a:r>
            <a:r>
              <a:rPr lang="ko-KR" altLang="en-US" sz="1000" dirty="0" smtClean="0"/>
              <a:t>목표</a:t>
            </a:r>
            <a:r>
              <a:rPr lang="en-US" altLang="ko-KR" sz="1000" dirty="0" smtClean="0"/>
              <a:t>: 300</a:t>
            </a:r>
            <a:r>
              <a:rPr lang="ko-KR" altLang="en-US" sz="1000" dirty="0" smtClean="0"/>
              <a:t>만대 </a:t>
            </a:r>
            <a:r>
              <a:rPr lang="en-US" altLang="ko-KR" sz="1000" dirty="0" smtClean="0"/>
              <a:t>(</a:t>
            </a:r>
            <a:r>
              <a:rPr lang="ko-KR" altLang="en-US" sz="1000" dirty="0" smtClean="0"/>
              <a:t>전체인구</a:t>
            </a:r>
            <a:r>
              <a:rPr lang="en-US" altLang="ko-KR" sz="1000" dirty="0" smtClean="0"/>
              <a:t>3%)</a:t>
            </a:r>
          </a:p>
          <a:p>
            <a:r>
              <a:rPr lang="en-US" altLang="ko-KR" sz="1000" dirty="0" smtClean="0"/>
              <a:t>- </a:t>
            </a:r>
            <a:r>
              <a:rPr lang="ko-KR" altLang="en-US" sz="1000" dirty="0" smtClean="0"/>
              <a:t>타깃</a:t>
            </a:r>
            <a:r>
              <a:rPr lang="en-US" altLang="ko-KR" sz="1000" dirty="0" smtClean="0"/>
              <a:t>: </a:t>
            </a:r>
            <a:r>
              <a:rPr lang="ko-KR" altLang="en-US" sz="1000" dirty="0" smtClean="0"/>
              <a:t>저소득층 및 시골지역 주민</a:t>
            </a:r>
            <a:endParaRPr lang="en-US" altLang="ko-KR" sz="1000" dirty="0" smtClean="0"/>
          </a:p>
          <a:p>
            <a:r>
              <a:rPr lang="en-US" altLang="ko-KR" sz="1000" dirty="0" smtClean="0"/>
              <a:t>- </a:t>
            </a:r>
            <a:r>
              <a:rPr lang="ko-KR" altLang="en-US" sz="1000" dirty="0" smtClean="0"/>
              <a:t>방안</a:t>
            </a:r>
            <a:endParaRPr lang="en-US" altLang="ko-KR" sz="1000" dirty="0" smtClean="0"/>
          </a:p>
          <a:p>
            <a:pPr marL="228600" indent="-228600">
              <a:buAutoNum type="arabicParenR"/>
            </a:pPr>
            <a:r>
              <a:rPr lang="ko-KR" altLang="en-US" sz="1000" dirty="0" smtClean="0"/>
              <a:t>저소득층을 위한 값싼 제품 설계</a:t>
            </a:r>
            <a:endParaRPr lang="en-US" altLang="ko-KR" sz="1000" dirty="0" smtClean="0"/>
          </a:p>
          <a:p>
            <a:r>
              <a:rPr lang="en-US" altLang="ko-KR" sz="1000" dirty="0" smtClean="0"/>
              <a:t>2)   </a:t>
            </a:r>
            <a:r>
              <a:rPr lang="ko-KR" altLang="en-US" sz="1000" dirty="0" smtClean="0"/>
              <a:t>다양한 필터의 개발 </a:t>
            </a:r>
            <a:endParaRPr lang="en-US" altLang="ko-KR" sz="1000" dirty="0" smtClean="0"/>
          </a:p>
          <a:p>
            <a:endParaRPr lang="ko-KR" altLang="en-US" sz="1000" dirty="0"/>
          </a:p>
        </p:txBody>
      </p:sp>
      <p:sp>
        <p:nvSpPr>
          <p:cNvPr id="21" name="모서리가 둥근 직사각형 20"/>
          <p:cNvSpPr/>
          <p:nvPr/>
        </p:nvSpPr>
        <p:spPr bwMode="auto">
          <a:xfrm>
            <a:off x="3469106" y="2996879"/>
            <a:ext cx="2417406" cy="1126213"/>
          </a:xfrm>
          <a:prstGeom prst="round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469106" y="2996952"/>
            <a:ext cx="232703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dirty="0" smtClean="0"/>
              <a:t>필리</a:t>
            </a:r>
            <a:r>
              <a:rPr lang="ko-KR" altLang="en-US" sz="1000" b="1" dirty="0"/>
              <a:t>핀</a:t>
            </a:r>
            <a:r>
              <a:rPr lang="ko-KR" altLang="en-US" sz="1000" b="1" dirty="0" smtClean="0"/>
              <a:t> 시장 진입</a:t>
            </a:r>
            <a:endParaRPr lang="en-US" altLang="ko-KR" sz="1000" b="1" dirty="0" smtClean="0"/>
          </a:p>
          <a:p>
            <a:r>
              <a:rPr lang="en-US" altLang="ko-KR" sz="1000" dirty="0" smtClean="0"/>
              <a:t>- </a:t>
            </a:r>
            <a:r>
              <a:rPr lang="ko-KR" altLang="en-US" sz="1000" dirty="0" smtClean="0"/>
              <a:t>목표</a:t>
            </a:r>
            <a:r>
              <a:rPr lang="en-US" altLang="ko-KR" sz="1000" dirty="0" smtClean="0"/>
              <a:t>: 500</a:t>
            </a:r>
            <a:r>
              <a:rPr lang="ko-KR" altLang="en-US" sz="1000" dirty="0" smtClean="0"/>
              <a:t>만대 </a:t>
            </a:r>
            <a:r>
              <a:rPr lang="en-US" altLang="ko-KR" sz="1000" dirty="0" smtClean="0"/>
              <a:t>(</a:t>
            </a:r>
            <a:r>
              <a:rPr lang="ko-KR" altLang="en-US" sz="1000" dirty="0" smtClean="0"/>
              <a:t>전체인구</a:t>
            </a:r>
            <a:r>
              <a:rPr lang="en-US" altLang="ko-KR" sz="1000" dirty="0"/>
              <a:t>5</a:t>
            </a:r>
            <a:r>
              <a:rPr lang="en-US" altLang="ko-KR" sz="1000" dirty="0" smtClean="0"/>
              <a:t>%)</a:t>
            </a:r>
          </a:p>
          <a:p>
            <a:r>
              <a:rPr lang="en-US" altLang="ko-KR" sz="1000" dirty="0" smtClean="0"/>
              <a:t>- </a:t>
            </a:r>
            <a:r>
              <a:rPr lang="ko-KR" altLang="en-US" sz="1000" dirty="0" smtClean="0"/>
              <a:t>타깃</a:t>
            </a:r>
            <a:r>
              <a:rPr lang="en-US" altLang="ko-KR" sz="1000" dirty="0" smtClean="0"/>
              <a:t>: </a:t>
            </a:r>
            <a:r>
              <a:rPr lang="ko-KR" altLang="en-US" sz="1000" dirty="0" smtClean="0"/>
              <a:t>저소득층 및 일반가구</a:t>
            </a:r>
            <a:endParaRPr lang="en-US" altLang="ko-KR" sz="1000" dirty="0" smtClean="0"/>
          </a:p>
          <a:p>
            <a:r>
              <a:rPr lang="en-US" altLang="ko-KR" sz="1000" dirty="0" smtClean="0"/>
              <a:t>- </a:t>
            </a:r>
            <a:r>
              <a:rPr lang="ko-KR" altLang="en-US" sz="1000" dirty="0" smtClean="0"/>
              <a:t>방안</a:t>
            </a:r>
            <a:endParaRPr lang="en-US" altLang="ko-KR" sz="1000" dirty="0" smtClean="0"/>
          </a:p>
          <a:p>
            <a:pPr marL="228600" indent="-228600">
              <a:buAutoNum type="arabicParenR"/>
            </a:pPr>
            <a:r>
              <a:rPr lang="ko-KR" altLang="en-US" sz="1000" dirty="0" smtClean="0"/>
              <a:t>저소득층을 위한 값싼 제품 설계</a:t>
            </a:r>
            <a:endParaRPr lang="en-US" altLang="ko-KR" sz="1000" dirty="0" smtClean="0"/>
          </a:p>
          <a:p>
            <a:pPr marL="228600" indent="-228600">
              <a:buAutoNum type="arabicParenR"/>
            </a:pPr>
            <a:r>
              <a:rPr lang="ko-KR" altLang="en-US" sz="1000" dirty="0" smtClean="0"/>
              <a:t>일반가정에서 쓸 수 있도록 성능</a:t>
            </a:r>
            <a:endParaRPr lang="en-US" altLang="ko-KR" sz="1000" dirty="0" smtClean="0"/>
          </a:p>
          <a:p>
            <a:r>
              <a:rPr lang="en-US" altLang="ko-KR" sz="1000" dirty="0" smtClean="0"/>
              <a:t>    </a:t>
            </a:r>
            <a:r>
              <a:rPr lang="ko-KR" altLang="en-US" sz="1000" dirty="0" smtClean="0"/>
              <a:t>개선 제품 고안</a:t>
            </a:r>
            <a:endParaRPr lang="en-US" altLang="ko-KR" sz="1000" dirty="0" smtClean="0"/>
          </a:p>
        </p:txBody>
      </p:sp>
      <p:sp>
        <p:nvSpPr>
          <p:cNvPr id="23" name="모서리가 둥근 직사각형 22"/>
          <p:cNvSpPr/>
          <p:nvPr/>
        </p:nvSpPr>
        <p:spPr bwMode="auto">
          <a:xfrm>
            <a:off x="5989386" y="2996806"/>
            <a:ext cx="2417406" cy="1126213"/>
          </a:xfrm>
          <a:prstGeom prst="round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989386" y="2996952"/>
            <a:ext cx="225502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dirty="0" smtClean="0"/>
              <a:t>동남아 지역으로 확대</a:t>
            </a:r>
            <a:endParaRPr lang="en-US" altLang="ko-KR" sz="1000" b="1" dirty="0" smtClean="0"/>
          </a:p>
          <a:p>
            <a:r>
              <a:rPr lang="en-US" altLang="ko-KR" sz="1000" dirty="0" smtClean="0"/>
              <a:t>- </a:t>
            </a:r>
            <a:r>
              <a:rPr lang="ko-KR" altLang="en-US" sz="1000" dirty="0" smtClean="0"/>
              <a:t>목표</a:t>
            </a:r>
            <a:r>
              <a:rPr lang="en-US" altLang="ko-KR" sz="1000" dirty="0" smtClean="0"/>
              <a:t>: 1000</a:t>
            </a:r>
            <a:r>
              <a:rPr lang="ko-KR" altLang="en-US" sz="1000" dirty="0" smtClean="0"/>
              <a:t>만대 </a:t>
            </a:r>
            <a:endParaRPr lang="en-US" altLang="ko-KR" sz="1000" dirty="0"/>
          </a:p>
          <a:p>
            <a:r>
              <a:rPr lang="en-US" altLang="ko-KR" sz="1000" dirty="0" smtClean="0"/>
              <a:t>- </a:t>
            </a:r>
            <a:r>
              <a:rPr lang="ko-KR" altLang="en-US" sz="1000" dirty="0" smtClean="0"/>
              <a:t>타깃</a:t>
            </a:r>
            <a:r>
              <a:rPr lang="en-US" altLang="ko-KR" sz="1000" dirty="0" smtClean="0"/>
              <a:t>: </a:t>
            </a:r>
            <a:r>
              <a:rPr lang="ko-KR" altLang="en-US" sz="1000" dirty="0" smtClean="0"/>
              <a:t>물 기근 국가의 국민</a:t>
            </a:r>
            <a:endParaRPr lang="en-US" altLang="ko-KR" sz="1000" dirty="0" smtClean="0"/>
          </a:p>
          <a:p>
            <a:r>
              <a:rPr lang="en-US" altLang="ko-KR" sz="1000" dirty="0" smtClean="0"/>
              <a:t>- </a:t>
            </a:r>
            <a:r>
              <a:rPr lang="ko-KR" altLang="en-US" sz="1000" dirty="0" smtClean="0"/>
              <a:t>방안</a:t>
            </a:r>
            <a:endParaRPr lang="en-US" altLang="ko-KR" sz="1000" dirty="0" smtClean="0"/>
          </a:p>
          <a:p>
            <a:pPr marL="228600" indent="-228600">
              <a:buAutoNum type="arabicParenR"/>
            </a:pPr>
            <a:r>
              <a:rPr lang="ko-KR" altLang="en-US" sz="1000" dirty="0" smtClean="0"/>
              <a:t>각 지역에 맞는 필터 개발</a:t>
            </a:r>
            <a:endParaRPr lang="en-US" altLang="ko-KR" sz="1000" dirty="0" smtClean="0"/>
          </a:p>
          <a:p>
            <a:pPr marL="228600" indent="-228600">
              <a:buAutoNum type="arabicParenR"/>
            </a:pPr>
            <a:r>
              <a:rPr lang="ko-KR" altLang="en-US" sz="1000" dirty="0" smtClean="0"/>
              <a:t>소비자 </a:t>
            </a:r>
            <a:r>
              <a:rPr lang="en-US" altLang="ko-KR" sz="1000" dirty="0" smtClean="0"/>
              <a:t>Needs</a:t>
            </a:r>
            <a:r>
              <a:rPr lang="ko-KR" altLang="en-US" sz="1000" dirty="0" smtClean="0"/>
              <a:t>를 반영하여 각 국</a:t>
            </a:r>
            <a:endParaRPr lang="en-US" altLang="ko-KR" sz="1000" dirty="0" smtClean="0"/>
          </a:p>
          <a:p>
            <a:r>
              <a:rPr lang="en-US" altLang="ko-KR" sz="1000" dirty="0" smtClean="0"/>
              <a:t>   </a:t>
            </a:r>
            <a:r>
              <a:rPr lang="ko-KR" altLang="en-US" sz="1000" dirty="0" smtClean="0"/>
              <a:t>에 적합한 정수기 고안 및 판매</a:t>
            </a:r>
            <a:endParaRPr lang="en-US" altLang="ko-KR" sz="1000" dirty="0" smtClean="0"/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872" y="4233827"/>
            <a:ext cx="7427920" cy="2435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1966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1076</TotalTime>
  <Words>410</Words>
  <Application>Microsoft Office PowerPoint</Application>
  <PresentationFormat>화면 슬라이드 쇼(4:3)</PresentationFormat>
  <Paragraphs>130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9" baseType="lpstr">
      <vt:lpstr>굴림</vt:lpstr>
      <vt:lpstr>맑은 고딕</vt:lpstr>
      <vt:lpstr>함초롬바탕</vt:lpstr>
      <vt:lpstr>휴먼명조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admin</cp:lastModifiedBy>
  <cp:revision>14</cp:revision>
  <dcterms:created xsi:type="dcterms:W3CDTF">2015-09-02T06:53:23Z</dcterms:created>
  <dcterms:modified xsi:type="dcterms:W3CDTF">2015-09-07T01:37:34Z</dcterms:modified>
</cp:coreProperties>
</file>