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925" r:id="rId3"/>
    <p:sldId id="321" r:id="rId4"/>
    <p:sldId id="771" r:id="rId5"/>
    <p:sldId id="857" r:id="rId6"/>
    <p:sldId id="664" r:id="rId7"/>
    <p:sldId id="859" r:id="rId8"/>
    <p:sldId id="869" r:id="rId9"/>
    <p:sldId id="870" r:id="rId10"/>
    <p:sldId id="924" r:id="rId11"/>
    <p:sldId id="861" r:id="rId12"/>
    <p:sldId id="770" r:id="rId13"/>
    <p:sldId id="802" r:id="rId14"/>
    <p:sldId id="838" r:id="rId15"/>
    <p:sldId id="873" r:id="rId16"/>
    <p:sldId id="890" r:id="rId17"/>
    <p:sldId id="891" r:id="rId18"/>
    <p:sldId id="892" r:id="rId19"/>
    <p:sldId id="878" r:id="rId20"/>
    <p:sldId id="893" r:id="rId21"/>
    <p:sldId id="896" r:id="rId22"/>
    <p:sldId id="897" r:id="rId23"/>
    <p:sldId id="898" r:id="rId24"/>
    <p:sldId id="899" r:id="rId25"/>
    <p:sldId id="900" r:id="rId26"/>
    <p:sldId id="903" r:id="rId27"/>
  </p:sldIdLst>
  <p:sldSz cx="9904413" cy="6858000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436">
          <p15:clr>
            <a:srgbClr val="A4A3A4"/>
          </p15:clr>
        </p15:guide>
        <p15:guide id="4" pos="2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6F6F6"/>
    <a:srgbClr val="F0F0F0"/>
    <a:srgbClr val="FF99CC"/>
    <a:srgbClr val="FF9933"/>
    <a:srgbClr val="FFFFCC"/>
    <a:srgbClr val="FFFF99"/>
    <a:srgbClr val="8E1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3" autoAdjust="0"/>
    <p:restoredTop sz="94708" autoAdjust="0"/>
  </p:normalViewPr>
  <p:slideViewPr>
    <p:cSldViewPr>
      <p:cViewPr>
        <p:scale>
          <a:sx n="125" d="100"/>
          <a:sy n="125" d="100"/>
        </p:scale>
        <p:origin x="1122" y="90"/>
      </p:cViewPr>
      <p:guideLst>
        <p:guide orient="horz" pos="2160"/>
        <p:guide pos="3120"/>
        <p:guide orient="horz" pos="436"/>
        <p:guide pos="2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3972" y="-84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77B54-7759-4AC8-B877-9C62674CFE71}" type="datetimeFigureOut">
              <a:rPr lang="ko-KR" altLang="en-US" smtClean="0"/>
              <a:t>2019-07-08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CF80E3-065F-4BE9-88B0-F7635F30D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523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75C7A-A18F-4E36-A23C-02965024C979}" type="datetimeFigureOut">
              <a:rPr lang="ko-KR" altLang="en-US" smtClean="0"/>
              <a:pPr/>
              <a:t>2019-07-08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5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93BE1-5F28-47E9-A301-C80E80E4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172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3106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84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7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93BE1-5F28-47E9-A301-C80E80E40B29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099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(보라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3"/>
            <a:ext cx="9916062" cy="6857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(초록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882" y="2100"/>
            <a:ext cx="9910178" cy="685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차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5"/>
          <p:cNvSpPr txBox="1">
            <a:spLocks/>
          </p:cNvSpPr>
          <p:nvPr userDrawn="1"/>
        </p:nvSpPr>
        <p:spPr>
          <a:xfrm>
            <a:off x="3817929" y="6492745"/>
            <a:ext cx="2311031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ko-KR"/>
            </a:defPPr>
            <a:lvl1pPr marL="0" algn="r" defTabSz="1067672" rtl="0" eaLnBrk="1" latinLnBrk="1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383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767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150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5344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69180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301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3685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068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14"/>
            <a:r>
              <a:rPr lang="en-US" altLang="ko-KR" sz="1100" spc="-15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fld id="{D5FE5D01-132B-4469-91AC-A4C8B503051F}" type="slidenum">
              <a:rPr lang="ko-KR" altLang="en-US" sz="1100" spc="-15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pPr algn="ctr" defTabSz="914314"/>
              <a:t>‹#›</a:t>
            </a:fld>
            <a:r>
              <a:rPr lang="ko-KR" altLang="en-US" sz="1100" spc="-15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100" spc="-15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100" spc="-150" dirty="0">
              <a:solidFill>
                <a:prstClr val="black">
                  <a:tint val="7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904414" cy="6858000"/>
          </a:xfrm>
          <a:prstGeom prst="rect">
            <a:avLst/>
          </a:prstGeom>
        </p:spPr>
      </p:pic>
      <p:sp>
        <p:nvSpPr>
          <p:cNvPr id="7" name="직사각형 6"/>
          <p:cNvSpPr/>
          <p:nvPr userDrawn="1"/>
        </p:nvSpPr>
        <p:spPr>
          <a:xfrm>
            <a:off x="0" y="920976"/>
            <a:ext cx="9904413" cy="2856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 spc="-15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8" name="Picture 2" descr="C:\Users\C204\Desktop\북한이탈주민지원재단 제안서작성\PNG\Untitled-15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1594" y="3122805"/>
            <a:ext cx="915268" cy="888966"/>
          </a:xfrm>
          <a:prstGeom prst="rect">
            <a:avLst/>
          </a:prstGeom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직사각형 8"/>
          <p:cNvSpPr/>
          <p:nvPr userDrawn="1"/>
        </p:nvSpPr>
        <p:spPr>
          <a:xfrm>
            <a:off x="3809383" y="946580"/>
            <a:ext cx="6029656" cy="252108"/>
          </a:xfrm>
          <a:prstGeom prst="rect">
            <a:avLst/>
          </a:prstGeom>
        </p:spPr>
        <p:txBody>
          <a:bodyPr wrap="square" lIns="82031" tIns="41015" rIns="82031" bIns="41015">
            <a:spAutoFit/>
          </a:bodyPr>
          <a:lstStyle/>
          <a:p>
            <a:pPr algn="r"/>
            <a:r>
              <a:rPr lang="ko-KR" altLang="en-US" sz="1100" b="1" spc="0" dirty="0" smtClean="0">
                <a:solidFill>
                  <a:schemeClr val="bg1"/>
                </a:solidFill>
                <a:latin typeface="맑은 고딕" pitchFamily="50" charset="-127"/>
                <a:ea typeface="+mn-ea"/>
              </a:rPr>
              <a:t>국가인재데이터베이스 시스템</a:t>
            </a:r>
            <a:endParaRPr lang="ko-KR" altLang="en-US" sz="1100" b="1" spc="-150" dirty="0" smtClean="0">
              <a:solidFill>
                <a:schemeClr val="bg1"/>
              </a:solidFill>
              <a:latin typeface="맑은 고딕" pitchFamily="50" charset="-127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14" y="133"/>
            <a:ext cx="9902700" cy="6857869"/>
          </a:xfrm>
          <a:prstGeom prst="rect">
            <a:avLst/>
          </a:prstGeom>
        </p:spPr>
      </p:pic>
      <p:sp>
        <p:nvSpPr>
          <p:cNvPr id="11" name="직사각형 10"/>
          <p:cNvSpPr/>
          <p:nvPr userDrawn="1"/>
        </p:nvSpPr>
        <p:spPr>
          <a:xfrm>
            <a:off x="0" y="920976"/>
            <a:ext cx="9904413" cy="2856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1" tIns="41015" rIns="82031" bIns="41015" rtlCol="0" anchor="ctr"/>
          <a:lstStyle/>
          <a:p>
            <a:pPr algn="ctr"/>
            <a:endParaRPr lang="ko-KR" altLang="en-US" spc="-15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Picture 2" descr="C:\Users\C204\Desktop\북한이탈주민지원재단 제안서작성\PNG\Untitled-15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1594" y="3122805"/>
            <a:ext cx="915268" cy="888966"/>
          </a:xfrm>
          <a:prstGeom prst="rect">
            <a:avLst/>
          </a:prstGeom>
          <a:effectLst>
            <a:outerShdw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직사각형 15"/>
          <p:cNvSpPr/>
          <p:nvPr userDrawn="1"/>
        </p:nvSpPr>
        <p:spPr>
          <a:xfrm>
            <a:off x="3809383" y="946580"/>
            <a:ext cx="6029656" cy="252108"/>
          </a:xfrm>
          <a:prstGeom prst="rect">
            <a:avLst/>
          </a:prstGeom>
        </p:spPr>
        <p:txBody>
          <a:bodyPr wrap="square" lIns="82031" tIns="41015" rIns="82031" bIns="41015">
            <a:spAutoFit/>
          </a:bodyPr>
          <a:lstStyle/>
          <a:p>
            <a:pPr algn="r"/>
            <a:r>
              <a:rPr lang="ko-KR" altLang="en-US" sz="1100" b="1" spc="0" dirty="0" smtClean="0">
                <a:solidFill>
                  <a:schemeClr val="bg1"/>
                </a:solidFill>
                <a:latin typeface="맑은 고딕" pitchFamily="50" charset="-127"/>
                <a:ea typeface="+mn-ea"/>
              </a:rPr>
              <a:t>국가인재데이터베이스 시스템</a:t>
            </a:r>
            <a:endParaRPr lang="ko-KR" altLang="en-US" sz="1100" b="1" spc="-150" dirty="0" smtClean="0">
              <a:solidFill>
                <a:schemeClr val="bg1"/>
              </a:solidFill>
              <a:latin typeface="맑은 고딕" pitchFamily="50" charset="-127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9862591"/>
              </p:ext>
            </p:extLst>
          </p:nvPr>
        </p:nvGraphicFramePr>
        <p:xfrm>
          <a:off x="33551" y="44624"/>
          <a:ext cx="9823362" cy="676875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7222911"/>
                <a:gridCol w="2600451"/>
              </a:tblGrid>
              <a:tr h="37654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 smtClean="0"/>
                        <a:t>   </a:t>
                      </a:r>
                      <a:endParaRPr lang="ko-KR" alt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900" dirty="0" smtClean="0"/>
                        <a:t>국가인재데이터베이스 시스템</a:t>
                      </a:r>
                      <a:endParaRPr lang="ko-KR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6392203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◎ 화면개요</a:t>
                      </a:r>
                      <a:endParaRPr lang="ko-KR" altLang="en-US" sz="11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슬라이드 번호 개체 틀 5"/>
          <p:cNvSpPr txBox="1">
            <a:spLocks/>
          </p:cNvSpPr>
          <p:nvPr userDrawn="1"/>
        </p:nvSpPr>
        <p:spPr>
          <a:xfrm>
            <a:off x="8984654" y="6486719"/>
            <a:ext cx="851838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ko-KR"/>
            </a:defPPr>
            <a:lvl1pPr marL="0" algn="r" defTabSz="1067672" rtl="0" eaLnBrk="1" latinLnBrk="1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383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767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150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5344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69180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301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3685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068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14"/>
            <a:r>
              <a:rPr lang="en-US" altLang="ko-KR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fld id="{D5FE5D01-132B-4469-91AC-A4C8B503051F}" type="slidenum">
              <a:rPr lang="ko-KR" altLang="en-US" sz="1100" spc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pPr algn="r" defTabSz="914314"/>
              <a:t>‹#›</a:t>
            </a:fld>
            <a:r>
              <a:rPr lang="ko-KR" altLang="en-US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100" spc="0" dirty="0">
              <a:solidFill>
                <a:prstClr val="black">
                  <a:tint val="7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7256463" y="435852"/>
            <a:ext cx="0" cy="6375172"/>
          </a:xfrm>
          <a:prstGeom prst="line">
            <a:avLst/>
          </a:prstGeom>
          <a:ln w="952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 userDrawn="1"/>
        </p:nvSpPr>
        <p:spPr>
          <a:xfrm>
            <a:off x="63435" y="69191"/>
            <a:ext cx="352267" cy="32374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endParaRPr lang="en-US" altLang="ko-KR" sz="13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요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"/>
            <a:ext cx="9907296" cy="685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슬라이드 번호 개체 틀 5"/>
          <p:cNvSpPr txBox="1">
            <a:spLocks/>
          </p:cNvSpPr>
          <p:nvPr userDrawn="1"/>
        </p:nvSpPr>
        <p:spPr>
          <a:xfrm>
            <a:off x="3817929" y="6492745"/>
            <a:ext cx="2311031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ko-KR"/>
            </a:defPPr>
            <a:lvl1pPr marL="0" algn="r" defTabSz="1067672" rtl="0" eaLnBrk="1" latinLnBrk="1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383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6767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150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5344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69180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3016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36852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0688" algn="l" defTabSz="1067672" rtl="0" eaLnBrk="1" latinLnBrk="1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14"/>
            <a:r>
              <a:rPr lang="en-US" altLang="ko-KR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fld id="{D5FE5D01-132B-4469-91AC-A4C8B503051F}" type="slidenum">
              <a:rPr lang="ko-KR" altLang="en-US" sz="1100" spc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pPr algn="ctr" defTabSz="914314"/>
              <a:t>‹#›</a:t>
            </a:fld>
            <a:r>
              <a:rPr lang="ko-KR" altLang="en-US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100" spc="0" dirty="0" smtClean="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endParaRPr lang="ko-KR" altLang="en-US" sz="1100" spc="0" dirty="0">
              <a:solidFill>
                <a:prstClr val="black">
                  <a:tint val="7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 userDrawn="1"/>
        </p:nvSpPr>
        <p:spPr>
          <a:xfrm>
            <a:off x="6647275" y="545544"/>
            <a:ext cx="2933495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ko-KR" altLang="en-US" sz="1200" b="1" spc="0" dirty="0" smtClean="0">
                <a:solidFill>
                  <a:schemeClr val="bg1"/>
                </a:solidFill>
                <a:latin typeface="맑은 고딕" pitchFamily="50" charset="-127"/>
                <a:ea typeface="+mn-ea"/>
              </a:rPr>
              <a:t>국가인재데이터베이스 시스템 고도화 사업</a:t>
            </a:r>
            <a:endParaRPr lang="ko-KR" altLang="en-US" sz="1200" b="1" spc="-150" dirty="0" smtClean="0">
              <a:solidFill>
                <a:schemeClr val="bg1"/>
              </a:solidFill>
              <a:latin typeface="맑은 고딕" pitchFamily="50" charset="-127"/>
              <a:ea typeface="+mn-ea"/>
            </a:endParaRPr>
          </a:p>
        </p:txBody>
      </p:sp>
      <p:pic>
        <p:nvPicPr>
          <p:cNvPr id="6" name="_x419837480" descr="EMB0000116406ba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7238" y="6467739"/>
            <a:ext cx="804739" cy="32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착수보고자료\사업관련파일 및 공인인증서_정성훈\사업관련파일\인사혁신처logo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3" y="6467739"/>
            <a:ext cx="1079947" cy="34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x419837480" descr="EMB0000116406b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7238" y="6467739"/>
            <a:ext cx="804739" cy="32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착수보고자료\사업관련파일 및 공인인증서_정성훈\사업관련파일\인사혁신처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3" y="6467739"/>
            <a:ext cx="1079947" cy="34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4" r:id="rId3"/>
    <p:sldLayoutId id="2147483655" r:id="rId4"/>
    <p:sldLayoutId id="2147483651" r:id="rId5"/>
    <p:sldLayoutId id="2147483652" r:id="rId6"/>
    <p:sldLayoutId id="2147483653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hrinfo.go.kr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75956" y="1349535"/>
            <a:ext cx="8696023" cy="1375493"/>
          </a:xfrm>
          <a:prstGeom prst="rect">
            <a:avLst/>
          </a:prstGeom>
        </p:spPr>
        <p:txBody>
          <a:bodyPr wrap="square" lIns="82031" tIns="41015" rIns="82031" bIns="41015">
            <a:spAutoFit/>
          </a:bodyPr>
          <a:lstStyle/>
          <a:p>
            <a:pPr algn="ctr" defTabSz="418399" latinLnBrk="0">
              <a:buClr>
                <a:srgbClr val="000000"/>
              </a:buClr>
              <a:buSzPct val="100000"/>
              <a:defRPr/>
            </a:pPr>
            <a:r>
              <a:rPr lang="ko-KR" altLang="en-US" sz="3600" spc="-300" dirty="0" smtClean="0">
                <a:ln w="12700">
                  <a:noFill/>
                </a:ln>
                <a:gradFill flip="none" rotWithShape="1">
                  <a:gsLst>
                    <a:gs pos="0">
                      <a:srgbClr val="2F527D">
                        <a:shade val="30000"/>
                        <a:satMod val="115000"/>
                      </a:srgbClr>
                    </a:gs>
                    <a:gs pos="76000">
                      <a:srgbClr val="2F527D">
                        <a:shade val="67500"/>
                        <a:satMod val="115000"/>
                      </a:srgbClr>
                    </a:gs>
                    <a:gs pos="100000">
                      <a:srgbClr val="2F527D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HY견고딕" pitchFamily="18" charset="-127"/>
                <a:ea typeface="HY견고딕" pitchFamily="18" charset="-127"/>
              </a:rPr>
              <a:t>국가인재데이터베이스 시스템</a:t>
            </a:r>
            <a:endParaRPr lang="en-US" altLang="ko-KR" sz="3600" spc="-300" dirty="0" smtClean="0">
              <a:ln w="12700">
                <a:noFill/>
              </a:ln>
              <a:gradFill flip="none" rotWithShape="1">
                <a:gsLst>
                  <a:gs pos="0">
                    <a:srgbClr val="2F527D">
                      <a:shade val="30000"/>
                      <a:satMod val="115000"/>
                    </a:srgbClr>
                  </a:gs>
                  <a:gs pos="76000">
                    <a:srgbClr val="2F527D">
                      <a:shade val="67500"/>
                      <a:satMod val="115000"/>
                    </a:srgbClr>
                  </a:gs>
                  <a:gs pos="100000">
                    <a:srgbClr val="2F527D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HY견고딕" pitchFamily="18" charset="-127"/>
              <a:ea typeface="HY견고딕" pitchFamily="18" charset="-127"/>
            </a:endParaRPr>
          </a:p>
          <a:p>
            <a:pPr algn="ctr" defTabSz="418399" latinLnBrk="0">
              <a:buClr>
                <a:srgbClr val="000000"/>
              </a:buClr>
              <a:buSzPct val="100000"/>
              <a:defRPr/>
            </a:pPr>
            <a:endParaRPr lang="en-US" altLang="ko-KR" sz="1200" spc="-300" dirty="0" smtClean="0">
              <a:ln w="12700">
                <a:noFill/>
              </a:ln>
              <a:gradFill flip="none" rotWithShape="1">
                <a:gsLst>
                  <a:gs pos="0">
                    <a:srgbClr val="2F527D">
                      <a:shade val="30000"/>
                      <a:satMod val="115000"/>
                    </a:srgbClr>
                  </a:gs>
                  <a:gs pos="76000">
                    <a:srgbClr val="2F527D">
                      <a:shade val="67500"/>
                      <a:satMod val="115000"/>
                    </a:srgbClr>
                  </a:gs>
                  <a:gs pos="100000">
                    <a:srgbClr val="2F527D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HY견고딕" pitchFamily="18" charset="-127"/>
              <a:ea typeface="HY견고딕" pitchFamily="18" charset="-127"/>
            </a:endParaRPr>
          </a:p>
          <a:p>
            <a:pPr algn="ctr" defTabSz="418399" latinLnBrk="0">
              <a:buClr>
                <a:srgbClr val="000000"/>
              </a:buClr>
              <a:buSzPct val="100000"/>
              <a:defRPr/>
            </a:pPr>
            <a:r>
              <a:rPr lang="ko-KR" altLang="en-US" sz="3600" spc="-300" dirty="0" smtClean="0">
                <a:ln w="12700">
                  <a:noFill/>
                </a:ln>
                <a:gradFill flip="none" rotWithShape="1">
                  <a:gsLst>
                    <a:gs pos="0">
                      <a:srgbClr val="2F527D">
                        <a:shade val="30000"/>
                        <a:satMod val="115000"/>
                      </a:srgbClr>
                    </a:gs>
                    <a:gs pos="76000">
                      <a:srgbClr val="2F527D">
                        <a:shade val="67500"/>
                        <a:satMod val="115000"/>
                      </a:srgbClr>
                    </a:gs>
                    <a:gs pos="100000">
                      <a:srgbClr val="2F527D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HY견고딕" pitchFamily="18" charset="-127"/>
                <a:ea typeface="HY견고딕" pitchFamily="18" charset="-127"/>
              </a:rPr>
              <a:t>사용자 매뉴얼</a:t>
            </a:r>
            <a:endParaRPr lang="en-US" altLang="ko-KR" sz="3600" spc="-300" dirty="0">
              <a:ln w="12700">
                <a:noFill/>
              </a:ln>
              <a:gradFill flip="none" rotWithShape="1">
                <a:gsLst>
                  <a:gs pos="0">
                    <a:srgbClr val="2F527D">
                      <a:shade val="30000"/>
                      <a:satMod val="115000"/>
                    </a:srgbClr>
                  </a:gs>
                  <a:gs pos="76000">
                    <a:srgbClr val="2F527D">
                      <a:shade val="67500"/>
                      <a:satMod val="115000"/>
                    </a:srgbClr>
                  </a:gs>
                  <a:gs pos="100000">
                    <a:srgbClr val="2F527D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674" y="3799703"/>
            <a:ext cx="2345780" cy="421385"/>
          </a:xfrm>
          <a:prstGeom prst="rect">
            <a:avLst/>
          </a:prstGeom>
          <a:noFill/>
        </p:spPr>
        <p:txBody>
          <a:bodyPr wrap="square" lIns="82031" tIns="41015" rIns="82031" bIns="41015" rtlCol="0">
            <a:spAutoFit/>
          </a:bodyPr>
          <a:lstStyle/>
          <a:p>
            <a:pPr algn="ctr"/>
            <a:r>
              <a:rPr lang="en-US" altLang="ko-KR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2019</a:t>
            </a:r>
            <a:r>
              <a:rPr lang="ko-KR" altLang="en-US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100" b="1" spc="-150" dirty="0" smtClean="0">
                <a:solidFill>
                  <a:schemeClr val="accent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</a:t>
            </a:r>
            <a:endParaRPr lang="ko-KR" altLang="en-US" sz="2100" b="1" spc="-150" dirty="0">
              <a:solidFill>
                <a:schemeClr val="accent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4" name="Picture 2" descr="C:\착수보고자료\사업관련파일 및 공인인증서_정성훈\사업관련파일\인사혁신처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5" y="257334"/>
            <a:ext cx="1871908" cy="59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78" y="908720"/>
            <a:ext cx="6795010" cy="466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3.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공인인증서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–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등록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28471" y="747281"/>
            <a:ext cx="2520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공인인증서 등록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변경하는 화면이다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①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첨부된 인증서 등록버튼 클릭 시 공인인증서 등록화면으로 이동한다</a:t>
            </a:r>
            <a:r>
              <a:rPr lang="en-US" altLang="ko-KR" sz="1000" dirty="0" smtClean="0">
                <a:latin typeface="+mn-ea"/>
              </a:rPr>
              <a:t>.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②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확인 버튼 </a:t>
            </a:r>
            <a:r>
              <a:rPr lang="ko-KR" altLang="en-US" sz="1000" dirty="0" err="1" smtClean="0">
                <a:latin typeface="+mn-ea"/>
              </a:rPr>
              <a:t>클릭시</a:t>
            </a:r>
            <a:r>
              <a:rPr lang="ko-KR" altLang="en-US" sz="1000" dirty="0" smtClean="0">
                <a:latin typeface="+mn-ea"/>
              </a:rPr>
              <a:t> 인증서 선택창이 보여지며</a:t>
            </a:r>
            <a:r>
              <a:rPr lang="en-US" altLang="ko-KR" sz="1000" dirty="0" smtClean="0">
                <a:latin typeface="+mn-ea"/>
              </a:rPr>
              <a:t>, </a:t>
            </a:r>
            <a:r>
              <a:rPr lang="ko-KR" altLang="en-US" sz="1000" dirty="0" smtClean="0">
                <a:latin typeface="+mn-ea"/>
              </a:rPr>
              <a:t>인증서 선택 후 비밀번호를 등록하면 인증서가 등록된다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000" dirty="0" smtClean="0"/>
          </a:p>
        </p:txBody>
      </p:sp>
      <p:sp>
        <p:nvSpPr>
          <p:cNvPr id="6" name="타원 5"/>
          <p:cNvSpPr/>
          <p:nvPr/>
        </p:nvSpPr>
        <p:spPr bwMode="auto">
          <a:xfrm>
            <a:off x="1082929" y="3715341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351806" y="3717032"/>
            <a:ext cx="1050760" cy="1584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952" y="1581767"/>
            <a:ext cx="4476077" cy="3795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타원 6"/>
          <p:cNvSpPr/>
          <p:nvPr/>
        </p:nvSpPr>
        <p:spPr bwMode="auto">
          <a:xfrm>
            <a:off x="6464374" y="4255473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cxnSp>
        <p:nvCxnSpPr>
          <p:cNvPr id="12" name="직선 화살표 연결선 11"/>
          <p:cNvCxnSpPr/>
          <p:nvPr/>
        </p:nvCxnSpPr>
        <p:spPr>
          <a:xfrm flipV="1">
            <a:off x="2414819" y="3742823"/>
            <a:ext cx="953211" cy="76629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145" y="4281518"/>
            <a:ext cx="2030144" cy="2383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7" name="직선 화살표 연결선 16"/>
          <p:cNvCxnSpPr/>
          <p:nvPr/>
        </p:nvCxnSpPr>
        <p:spPr>
          <a:xfrm flipH="1">
            <a:off x="5655289" y="4382296"/>
            <a:ext cx="665069" cy="109109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03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8" y="737756"/>
            <a:ext cx="6917572" cy="518457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3. </a:t>
            </a:r>
            <a:r>
              <a:rPr lang="ko-KR" altLang="en-US" sz="1500" b="1" spc="-150" dirty="0" err="1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나의정보관리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–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비밀번호 변경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28471" y="747281"/>
            <a:ext cx="252028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나의 정보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비밀번호</a:t>
            </a:r>
            <a:r>
              <a:rPr lang="en-US" altLang="ko-KR" sz="1000" dirty="0" smtClean="0"/>
              <a:t>)</a:t>
            </a:r>
            <a:r>
              <a:rPr lang="ko-KR" altLang="en-US" sz="1000" dirty="0" smtClean="0"/>
              <a:t>를 관리할 수 있는 화면이다</a:t>
            </a:r>
            <a:r>
              <a:rPr lang="en-US" altLang="ko-KR" sz="10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①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버튼 클릭 시 비밀번호가 변경된다</a:t>
            </a:r>
            <a:r>
              <a:rPr lang="en-US" altLang="ko-KR" sz="1000" dirty="0" smtClean="0">
                <a:latin typeface="+mn-ea"/>
              </a:rPr>
              <a:t>.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②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다시 입력 버튼 클릭 시 입력한 정보가 초기화 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000" dirty="0" smtClean="0"/>
          </a:p>
        </p:txBody>
      </p:sp>
      <p:sp>
        <p:nvSpPr>
          <p:cNvPr id="6" name="타원 5"/>
          <p:cNvSpPr/>
          <p:nvPr/>
        </p:nvSpPr>
        <p:spPr bwMode="auto">
          <a:xfrm>
            <a:off x="4880198" y="4293096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7" name="타원 6"/>
          <p:cNvSpPr/>
          <p:nvPr/>
        </p:nvSpPr>
        <p:spPr bwMode="auto">
          <a:xfrm>
            <a:off x="6032326" y="4293095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2829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358404" y="2091955"/>
            <a:ext cx="5546010" cy="579655"/>
            <a:chOff x="4349180" y="1809630"/>
            <a:chExt cx="6108700" cy="657346"/>
          </a:xfrm>
        </p:grpSpPr>
        <p:sp>
          <p:nvSpPr>
            <p:cNvPr id="3" name="직사각형 2"/>
            <p:cNvSpPr/>
            <p:nvPr/>
          </p:nvSpPr>
          <p:spPr>
            <a:xfrm>
              <a:off x="4349180" y="1809630"/>
              <a:ext cx="6108700" cy="657346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4509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5002658" y="1836821"/>
              <a:ext cx="4609083" cy="548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  <a:bevelB w="1270" h="1270"/>
              </a:sp3d>
            </a:bodyPr>
            <a:lstStyle/>
            <a:p>
              <a:pPr marL="563962" indent="-563962">
                <a:lnSpc>
                  <a:spcPct val="130000"/>
                </a:lnSpc>
                <a:spcAft>
                  <a:spcPts val="449"/>
                </a:spcAft>
              </a:pPr>
              <a:r>
                <a:rPr lang="ko-KR" altLang="en-US" sz="22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itchFamily="50" charset="-127"/>
                  <a:ea typeface="맑은 고딕" pitchFamily="50" charset="-127"/>
                </a:rPr>
                <a:t>인재등록</a:t>
              </a: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4363831" y="2092784"/>
            <a:ext cx="576033" cy="575274"/>
          </a:xfrm>
          <a:prstGeom prst="rect">
            <a:avLst/>
          </a:prstGeom>
        </p:spPr>
        <p:txBody>
          <a:bodyPr wrap="none" lIns="82031" tIns="41015" rIns="82031" bIns="41015">
            <a:spAutoFit/>
          </a:bodyPr>
          <a:lstStyle/>
          <a:p>
            <a:r>
              <a:rPr lang="en-US" altLang="ko-KR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dirty="0">
              <a:solidFill>
                <a:schemeClr val="tx2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952207" y="2855360"/>
            <a:ext cx="3671819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(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수집동의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)</a:t>
            </a:r>
          </a:p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(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세부사항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)</a:t>
            </a:r>
            <a:endParaRPr lang="en-US" altLang="ko-KR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rgbClr val="1F497D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8" name="Picture 2" descr="C:\착수보고자료\사업관련파일 및 공인인증서_정성훈\사업관련파일\인사혁신처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3" y="188642"/>
            <a:ext cx="1871908" cy="59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0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84" y="526027"/>
            <a:ext cx="3390186" cy="6215341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수집동의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인재정보 등록을 위해 개인정보 수집 및 이용에 대한 동의를 받는 화면이다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dirty="0">
                <a:solidFill>
                  <a:srgbClr val="FF9933"/>
                </a:solidFill>
              </a:rPr>
              <a:t>①</a:t>
            </a:r>
            <a:r>
              <a:rPr lang="en-US" altLang="ko-KR" sz="1000" dirty="0">
                <a:solidFill>
                  <a:srgbClr val="FF9933"/>
                </a:solidFill>
              </a:rPr>
              <a:t> </a:t>
            </a:r>
            <a:r>
              <a:rPr lang="ko-KR" altLang="en-US" sz="1000" dirty="0" smtClean="0"/>
              <a:t>동의 버튼을 클릭하면 </a:t>
            </a:r>
            <a:r>
              <a:rPr lang="en-US" altLang="ko-KR" sz="1000" dirty="0" smtClean="0"/>
              <a:t>“</a:t>
            </a:r>
            <a:r>
              <a:rPr lang="ko-KR" altLang="en-US" sz="1000" dirty="0" smtClean="0"/>
              <a:t>인재정보등록 수집동의가 저장되었습니다</a:t>
            </a:r>
            <a:r>
              <a:rPr lang="en-US" altLang="ko-KR" sz="1000" dirty="0" smtClean="0"/>
              <a:t>”. </a:t>
            </a:r>
            <a:r>
              <a:rPr lang="ko-KR" altLang="en-US" sz="1000" dirty="0" smtClean="0"/>
              <a:t>메시지 창이 뜨고 확인을 하면 인재정보등록화면으로 이동한다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ko-KR" altLang="en-US" sz="1000" dirty="0" smtClean="0"/>
              <a:t>동의하지 </a:t>
            </a:r>
            <a:r>
              <a:rPr lang="ko-KR" altLang="en-US" sz="1000" dirty="0" err="1" smtClean="0"/>
              <a:t>않을경우</a:t>
            </a:r>
            <a:r>
              <a:rPr lang="ko-KR" altLang="en-US" sz="1000" dirty="0" smtClean="0"/>
              <a:t> 인재정보 등록을 </a:t>
            </a:r>
            <a:r>
              <a:rPr lang="ko-KR" altLang="en-US" sz="1000" dirty="0" err="1" smtClean="0"/>
              <a:t>할수</a:t>
            </a:r>
            <a:r>
              <a:rPr lang="ko-KR" altLang="en-US" sz="1000" dirty="0" smtClean="0"/>
              <a:t> 없다</a:t>
            </a:r>
            <a:r>
              <a:rPr lang="en-US" altLang="ko-KR" sz="1000" dirty="0" smtClean="0"/>
              <a:t>.(</a:t>
            </a:r>
            <a:r>
              <a:rPr lang="ko-KR" altLang="en-US" sz="1000" dirty="0" smtClean="0"/>
              <a:t>취소 버튼을 클릭하면 </a:t>
            </a:r>
            <a:r>
              <a:rPr lang="ko-KR" altLang="en-US" sz="1000" dirty="0" err="1" smtClean="0"/>
              <a:t>메인페이지로</a:t>
            </a:r>
            <a:r>
              <a:rPr lang="ko-KR" altLang="en-US" sz="1000" dirty="0" smtClean="0"/>
              <a:t> 이동한다</a:t>
            </a:r>
            <a:r>
              <a:rPr lang="en-US" altLang="ko-KR" sz="1000" dirty="0" smtClean="0"/>
              <a:t>.)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173" y="4782067"/>
            <a:ext cx="2761548" cy="972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타원 15"/>
          <p:cNvSpPr/>
          <p:nvPr/>
        </p:nvSpPr>
        <p:spPr bwMode="auto">
          <a:xfrm>
            <a:off x="2811016" y="514159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071886" y="5373216"/>
            <a:ext cx="854518" cy="1459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823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11150"/>
          <a:stretch/>
        </p:blipFill>
        <p:spPr>
          <a:xfrm>
            <a:off x="38034" y="756806"/>
            <a:ext cx="4338107" cy="578364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기본정보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인재정보를 등록하는 화면이다</a:t>
            </a:r>
            <a:endParaRPr lang="en-US" altLang="ko-KR" sz="1000" dirty="0" smtClean="0"/>
          </a:p>
          <a:p>
            <a:pPr>
              <a:lnSpc>
                <a:spcPts val="2000"/>
              </a:lnSpc>
            </a:pPr>
            <a:r>
              <a:rPr lang="ko-KR" altLang="en-US" sz="1000" dirty="0" smtClean="0"/>
              <a:t>기본사항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학력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자격면허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경력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저술업적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외국관련 탭으로 </a:t>
            </a:r>
            <a:r>
              <a:rPr lang="ko-KR" altLang="en-US" sz="1000" dirty="0" smtClean="0"/>
              <a:t>구성되어있다</a:t>
            </a:r>
            <a:r>
              <a:rPr lang="en-US" altLang="ko-KR" sz="1000" dirty="0" smtClean="0"/>
              <a:t>. </a:t>
            </a:r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주민번호와 한글 성명을 입력한다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ko-KR" altLang="en-US" sz="1000" dirty="0"/>
              <a:t>★</a:t>
            </a:r>
            <a:r>
              <a:rPr lang="ko-KR" altLang="en-US" sz="1000" b="1" dirty="0">
                <a:solidFill>
                  <a:srgbClr val="FF0000"/>
                </a:solidFill>
              </a:rPr>
              <a:t>주민번호 입력 시 인재</a:t>
            </a:r>
            <a:r>
              <a:rPr lang="en-US" altLang="ko-KR" sz="1000" b="1" dirty="0">
                <a:solidFill>
                  <a:srgbClr val="FF0000"/>
                </a:solidFill>
              </a:rPr>
              <a:t>DB</a:t>
            </a:r>
            <a:r>
              <a:rPr lang="ko-KR" altLang="en-US" sz="1000" b="1" dirty="0">
                <a:solidFill>
                  <a:srgbClr val="FF0000"/>
                </a:solidFill>
              </a:rPr>
              <a:t>에 수록되어 있을 경우</a:t>
            </a:r>
            <a:r>
              <a:rPr lang="en-US" altLang="ko-KR" sz="1000" b="1" dirty="0">
                <a:solidFill>
                  <a:srgbClr val="FF0000"/>
                </a:solidFill>
              </a:rPr>
              <a:t>, </a:t>
            </a:r>
            <a:r>
              <a:rPr lang="ko-KR" altLang="en-US" sz="1000" b="1" dirty="0">
                <a:solidFill>
                  <a:srgbClr val="FF0000"/>
                </a:solidFill>
              </a:rPr>
              <a:t>수록된 본인의 인재</a:t>
            </a:r>
            <a:r>
              <a:rPr lang="en-US" altLang="ko-KR" sz="1000" b="1" dirty="0">
                <a:solidFill>
                  <a:srgbClr val="FF0000"/>
                </a:solidFill>
              </a:rPr>
              <a:t>DB </a:t>
            </a:r>
            <a:r>
              <a:rPr lang="ko-KR" altLang="en-US" sz="1000" b="1" dirty="0">
                <a:solidFill>
                  <a:srgbClr val="FF0000"/>
                </a:solidFill>
              </a:rPr>
              <a:t>화면이 나타난다</a:t>
            </a:r>
            <a:r>
              <a:rPr lang="en-US" altLang="ko-KR" sz="1000" b="1" dirty="0">
                <a:solidFill>
                  <a:srgbClr val="FF0000"/>
                </a:solidFill>
              </a:rPr>
              <a:t>. </a:t>
            </a:r>
            <a:endParaRPr lang="en-US" altLang="ko-KR" sz="1000" b="1" dirty="0" smtClean="0">
              <a:solidFill>
                <a:srgbClr val="FF0000"/>
              </a:solidFill>
            </a:endParaRP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4" name="타원 13"/>
          <p:cNvSpPr/>
          <p:nvPr/>
        </p:nvSpPr>
        <p:spPr bwMode="auto">
          <a:xfrm>
            <a:off x="2072648" y="1916832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564655" y="1322735"/>
            <a:ext cx="288032" cy="65462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291703" y="1766622"/>
            <a:ext cx="1572270" cy="244247"/>
            <a:chOff x="1291703" y="1766622"/>
            <a:chExt cx="1572270" cy="244247"/>
          </a:xfrm>
        </p:grpSpPr>
        <p:sp>
          <p:nvSpPr>
            <p:cNvPr id="11" name="직사각형 10"/>
            <p:cNvSpPr/>
            <p:nvPr/>
          </p:nvSpPr>
          <p:spPr>
            <a:xfrm>
              <a:off x="1531115" y="1945407"/>
              <a:ext cx="134368" cy="65462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1294088" y="1789483"/>
              <a:ext cx="144016" cy="7200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291703" y="1832919"/>
              <a:ext cx="96281" cy="4571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2185182" y="1766622"/>
              <a:ext cx="678791" cy="1502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3079998" y="6167239"/>
            <a:ext cx="854518" cy="4301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65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28471" y="747281"/>
            <a:ext cx="2520280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/>
              <a:t>인재정보를 등록하는 화면이다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ko-KR" altLang="en-US" sz="1000" dirty="0"/>
              <a:t>기본사항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학력</a:t>
            </a:r>
            <a:r>
              <a:rPr lang="en-US" altLang="ko-KR" sz="1000" dirty="0"/>
              <a:t>/</a:t>
            </a:r>
            <a:r>
              <a:rPr lang="ko-KR" altLang="en-US" sz="1000" dirty="0"/>
              <a:t>자격면허</a:t>
            </a:r>
            <a:r>
              <a:rPr lang="en-US" altLang="ko-KR" sz="1000" dirty="0"/>
              <a:t>/</a:t>
            </a:r>
            <a:r>
              <a:rPr lang="ko-KR" altLang="en-US" sz="1000" dirty="0"/>
              <a:t>경력</a:t>
            </a:r>
            <a:r>
              <a:rPr lang="en-US" altLang="ko-KR" sz="1000" dirty="0"/>
              <a:t>/</a:t>
            </a:r>
            <a:r>
              <a:rPr lang="ko-KR" altLang="en-US" sz="1000" dirty="0"/>
              <a:t>저술업적</a:t>
            </a:r>
            <a:r>
              <a:rPr lang="en-US" altLang="ko-KR" sz="1000" dirty="0"/>
              <a:t>/</a:t>
            </a:r>
            <a:r>
              <a:rPr lang="ko-KR" altLang="en-US" sz="1000" dirty="0" smtClean="0"/>
              <a:t>외국관련</a:t>
            </a:r>
            <a:r>
              <a:rPr lang="en-US" altLang="ko-KR" sz="1000" dirty="0" smtClean="0"/>
              <a:t>/</a:t>
            </a:r>
            <a:r>
              <a:rPr lang="ko-KR" altLang="en-US" sz="1000" smtClean="0"/>
              <a:t>상벌병역 </a:t>
            </a:r>
            <a:r>
              <a:rPr lang="ko-KR" altLang="en-US" sz="1000" dirty="0"/>
              <a:t>탭으로 구성되어있다</a:t>
            </a:r>
            <a:r>
              <a:rPr lang="en-US" altLang="ko-KR" sz="1000" dirty="0"/>
              <a:t>. </a:t>
            </a:r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항목설명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기본사항</a:t>
            </a:r>
            <a:r>
              <a:rPr lang="en-US" altLang="ko-KR" sz="1000" dirty="0" smtClean="0"/>
              <a:t>)</a:t>
            </a:r>
          </a:p>
          <a:p>
            <a:pPr>
              <a:lnSpc>
                <a:spcPts val="2000"/>
              </a:lnSpc>
            </a:pPr>
            <a:r>
              <a:rPr lang="en-US" altLang="ko-KR" sz="1000" dirty="0" smtClean="0"/>
              <a:t>-</a:t>
            </a:r>
            <a:r>
              <a:rPr lang="ko-KR" altLang="en-US" sz="1000" dirty="0" smtClean="0"/>
              <a:t>사진등록</a:t>
            </a:r>
            <a:r>
              <a:rPr lang="en-US" altLang="ko-KR" sz="1000" dirty="0" smtClean="0"/>
              <a:t>: </a:t>
            </a:r>
            <a:r>
              <a:rPr lang="ko-KR" altLang="en-US" sz="1000" dirty="0" smtClean="0"/>
              <a:t>업로드 파일을 선택하고 열기를 클릭한다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000" dirty="0" smtClean="0"/>
              <a:t>-</a:t>
            </a:r>
            <a:r>
              <a:rPr lang="ko-KR" altLang="en-US" sz="1000" dirty="0" smtClean="0"/>
              <a:t>사진삭제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삭제버튼 클릭 시 </a:t>
            </a:r>
            <a:r>
              <a:rPr lang="en-US" altLang="ko-KR" sz="1000" dirty="0" smtClean="0"/>
              <a:t>“</a:t>
            </a:r>
            <a:r>
              <a:rPr lang="ko-KR" altLang="en-US" sz="1000" dirty="0" smtClean="0"/>
              <a:t>사진을 삭제하시겠습니까</a:t>
            </a:r>
            <a:r>
              <a:rPr lang="en-US" altLang="ko-KR" sz="1000" dirty="0" smtClean="0"/>
              <a:t>?”</a:t>
            </a:r>
            <a:r>
              <a:rPr lang="ko-KR" altLang="en-US" sz="1000" dirty="0" smtClean="0"/>
              <a:t>메시지 확인 후 사진이 삭제된다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대표경력</a:t>
            </a:r>
            <a:endParaRPr lang="en-US" altLang="ko-KR" sz="1000" dirty="0" smtClean="0"/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성명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한글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한자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영문</a:t>
            </a:r>
            <a:r>
              <a:rPr lang="en-US" altLang="ko-KR" sz="1000" dirty="0" smtClean="0"/>
              <a:t>)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/>
              <a:t>성별을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내외국인 구분을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국적</a:t>
            </a:r>
            <a:r>
              <a:rPr lang="en-US" altLang="ko-KR" sz="1000" dirty="0" smtClean="0"/>
              <a:t>: </a:t>
            </a:r>
            <a:r>
              <a:rPr lang="ko-KR" altLang="en-US" sz="1000" dirty="0" smtClean="0"/>
              <a:t>국가조회 팝업 창이 실행되고 조회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선택한다</a:t>
            </a:r>
            <a:r>
              <a:rPr lang="en-US" altLang="ko-KR" sz="1000" dirty="0" smtClean="0"/>
              <a:t>.</a:t>
            </a:r>
            <a:r>
              <a:rPr lang="ko-KR" altLang="en-US" sz="1000" dirty="0" smtClean="0"/>
              <a:t> </a:t>
            </a:r>
            <a:endParaRPr lang="en-US" altLang="ko-KR" sz="1000" dirty="0" smtClean="0"/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주민번호를 입력한다</a:t>
            </a:r>
            <a:r>
              <a:rPr lang="en-US" altLang="ko-KR" sz="1000" dirty="0" smtClean="0"/>
              <a:t>. “-” </a:t>
            </a:r>
            <a:r>
              <a:rPr lang="ko-KR" altLang="en-US" sz="1000" dirty="0" smtClean="0"/>
              <a:t>없이 숫자만 입력한다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장애인여부를 선택한다</a:t>
            </a:r>
            <a:r>
              <a:rPr lang="en-US" altLang="ko-KR" sz="1000" dirty="0" smtClean="0"/>
              <a:t>.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230045" y="77576"/>
            <a:ext cx="6810394" cy="6643824"/>
            <a:chOff x="230045" y="77576"/>
            <a:chExt cx="6810394" cy="6643824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045" y="452619"/>
              <a:ext cx="6810394" cy="4560557"/>
            </a:xfrm>
            <a:prstGeom prst="rect">
              <a:avLst/>
            </a:prstGeom>
          </p:spPr>
        </p:pic>
        <p:sp>
          <p:nvSpPr>
            <p:cNvPr id="3" name="직사각형 2"/>
            <p:cNvSpPr/>
            <p:nvPr/>
          </p:nvSpPr>
          <p:spPr>
            <a:xfrm>
              <a:off x="559718" y="77576"/>
              <a:ext cx="3671819" cy="3334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14">
                <a:lnSpc>
                  <a:spcPts val="2600"/>
                </a:lnSpc>
                <a:spcBef>
                  <a:spcPts val="179"/>
                </a:spcBef>
              </a:pPr>
              <a:r>
                <a:rPr lang="en-US" altLang="ko-KR" sz="1500" b="1" spc="-150" dirty="0" smtClean="0">
                  <a:ln w="3175" cmpd="sng">
                    <a:solidFill>
                      <a:srgbClr val="FF6600">
                        <a:alpha val="0"/>
                      </a:srgb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60000"/>
                      </a:prstClr>
                    </a:innerShdw>
                  </a:effectLst>
                  <a:latin typeface="맑은 고딕" pitchFamily="50" charset="-127"/>
                  <a:ea typeface="맑은 고딕" pitchFamily="50" charset="-127"/>
                  <a:cs typeface="Arial" pitchFamily="34" charset="0"/>
                </a:rPr>
                <a:t>2. </a:t>
              </a:r>
              <a:r>
                <a:rPr lang="ko-KR" altLang="en-US" sz="1500" b="1" spc="-150" dirty="0" smtClean="0">
                  <a:ln w="3175" cmpd="sng">
                    <a:solidFill>
                      <a:srgbClr val="FF6600">
                        <a:alpha val="0"/>
                      </a:srgb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60000"/>
                      </a:prstClr>
                    </a:innerShdw>
                  </a:effectLst>
                  <a:latin typeface="맑은 고딕" pitchFamily="50" charset="-127"/>
                  <a:ea typeface="맑은 고딕" pitchFamily="50" charset="-127"/>
                  <a:cs typeface="Arial" pitchFamily="34" charset="0"/>
                </a:rPr>
                <a:t>인재정보등록 </a:t>
              </a:r>
              <a:r>
                <a:rPr lang="en-US" altLang="ko-KR" sz="1500" b="1" spc="-150" dirty="0" smtClean="0">
                  <a:ln w="3175" cmpd="sng">
                    <a:solidFill>
                      <a:srgbClr val="FF6600">
                        <a:alpha val="0"/>
                      </a:srgb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60000"/>
                      </a:prstClr>
                    </a:innerShdw>
                  </a:effectLst>
                  <a:latin typeface="맑은 고딕" pitchFamily="50" charset="-127"/>
                  <a:ea typeface="맑은 고딕" pitchFamily="50" charset="-127"/>
                  <a:cs typeface="Arial" pitchFamily="34" charset="0"/>
                </a:rPr>
                <a:t>- </a:t>
              </a:r>
              <a:r>
                <a:rPr lang="ko-KR" altLang="en-US" sz="1500" b="1" spc="-150" dirty="0" smtClean="0">
                  <a:ln w="3175" cmpd="sng">
                    <a:solidFill>
                      <a:srgbClr val="FF6600">
                        <a:alpha val="0"/>
                      </a:srgbClr>
                    </a:solidFill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60000"/>
                      </a:prstClr>
                    </a:innerShdw>
                  </a:effectLst>
                  <a:latin typeface="맑은 고딕" pitchFamily="50" charset="-127"/>
                  <a:ea typeface="맑은 고딕" pitchFamily="50" charset="-127"/>
                  <a:cs typeface="Arial" pitchFamily="34" charset="0"/>
                </a:rPr>
                <a:t>기본사항</a:t>
              </a:r>
              <a:endPara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2" name="직사각형 1"/>
            <p:cNvSpPr/>
            <p:nvPr/>
          </p:nvSpPr>
          <p:spPr>
            <a:xfrm>
              <a:off x="476696" y="2354967"/>
              <a:ext cx="353636" cy="23737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타원 54"/>
            <p:cNvSpPr/>
            <p:nvPr/>
          </p:nvSpPr>
          <p:spPr bwMode="auto">
            <a:xfrm>
              <a:off x="230045" y="2137180"/>
              <a:ext cx="268877" cy="253647"/>
            </a:xfrm>
            <a:prstGeom prst="ellipse">
              <a:avLst/>
            </a:prstGeom>
            <a:solidFill>
              <a:srgbClr val="FFC000"/>
            </a:solidFill>
            <a:ln w="6350" algn="ctr">
              <a:noFill/>
              <a:prstDash val="solid"/>
              <a:miter lim="800000"/>
              <a:headEnd/>
              <a:tailEnd/>
            </a:ln>
            <a:extLst/>
          </p:spPr>
          <p:txBody>
            <a:bodyPr lIns="36000" tIns="36000" rIns="36000" bIns="36000" rtlCol="0" anchor="ctr">
              <a:noAutofit/>
            </a:bodyPr>
            <a:lstStyle/>
            <a:p>
              <a:pPr algn="ctr"/>
              <a:r>
                <a:rPr lang="en-US" altLang="ko-KR" sz="9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  <a:sym typeface="Webdings" pitchFamily="18" charset="2"/>
                </a:rPr>
                <a:t>1</a:t>
              </a:r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56" y="3645024"/>
              <a:ext cx="2689632" cy="30763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47" name="직선 화살표 연결선 46"/>
            <p:cNvCxnSpPr/>
            <p:nvPr/>
          </p:nvCxnSpPr>
          <p:spPr>
            <a:xfrm flipV="1">
              <a:off x="2312872" y="2996953"/>
              <a:ext cx="983150" cy="64807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직사각형 12"/>
            <p:cNvSpPr/>
            <p:nvPr/>
          </p:nvSpPr>
          <p:spPr>
            <a:xfrm>
              <a:off x="2215902" y="1820989"/>
              <a:ext cx="288032" cy="95843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84054" y="2924944"/>
            <a:ext cx="158417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43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79" y="629955"/>
            <a:ext cx="6912768" cy="309393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기본사항</a:t>
            </a:r>
            <a:endParaRPr lang="en-US" altLang="ko-KR" sz="1500" b="1" spc="-150" dirty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defTabSz="914314">
              <a:lnSpc>
                <a:spcPts val="2600"/>
              </a:lnSpc>
              <a:spcBef>
                <a:spcPts val="179"/>
              </a:spcBef>
            </a:pP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ko-KR" sz="1000" dirty="0" smtClean="0"/>
              <a:t>- </a:t>
            </a:r>
            <a:r>
              <a:rPr lang="ko-KR" altLang="en-US" sz="1000" dirty="0" smtClean="0"/>
              <a:t>직종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직종은 </a:t>
            </a:r>
            <a:r>
              <a:rPr lang="en-US" altLang="ko-KR" sz="1000" dirty="0" smtClean="0"/>
              <a:t>3</a:t>
            </a:r>
            <a:r>
              <a:rPr lang="ko-KR" altLang="en-US" sz="1000" dirty="0" smtClean="0"/>
              <a:t>개까지 선택 가능하다</a:t>
            </a:r>
            <a:endParaRPr lang="en-US" altLang="ko-KR" sz="1000" dirty="0" smtClean="0"/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전문분야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전문분야는 </a:t>
            </a:r>
            <a:r>
              <a:rPr lang="en-US" altLang="ko-KR" sz="1000" dirty="0" smtClean="0"/>
              <a:t>3</a:t>
            </a:r>
            <a:r>
              <a:rPr lang="ko-KR" altLang="en-US" sz="1000" dirty="0" smtClean="0"/>
              <a:t>개까지 선택 가능하다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전공분야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전공분야 팝업 창이 실행되고 </a:t>
            </a:r>
            <a:r>
              <a:rPr lang="ko-KR" altLang="en-US" sz="1000" dirty="0" err="1" smtClean="0"/>
              <a:t>대분류를</a:t>
            </a:r>
            <a:r>
              <a:rPr lang="ko-KR" altLang="en-US" sz="1000" dirty="0" smtClean="0"/>
              <a:t> 클릭하면 선택된다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현장인재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현장인재 전문분야 팝업 창이 실행되고 </a:t>
            </a:r>
            <a:r>
              <a:rPr lang="ko-KR" altLang="en-US" sz="1000" dirty="0" err="1" smtClean="0"/>
              <a:t>대분류를</a:t>
            </a:r>
            <a:r>
              <a:rPr lang="ko-KR" altLang="en-US" sz="1000" dirty="0" smtClean="0"/>
              <a:t> 클릭하면 선택된다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601" y="1585261"/>
            <a:ext cx="1507421" cy="132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345" y="1967280"/>
            <a:ext cx="1694959" cy="162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3069104" y="1556792"/>
            <a:ext cx="1523918" cy="135136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769415" y="1959717"/>
            <a:ext cx="1694959" cy="1630472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166472" y="2527732"/>
            <a:ext cx="340465" cy="24084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180887" y="2900121"/>
            <a:ext cx="340465" cy="240847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>
            <a:stCxn id="27" idx="1"/>
            <a:endCxn id="8" idx="0"/>
          </p:cNvCxnSpPr>
          <p:nvPr/>
        </p:nvCxnSpPr>
        <p:spPr>
          <a:xfrm flipH="1">
            <a:off x="1365183" y="2648156"/>
            <a:ext cx="801289" cy="113777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>
            <a:stCxn id="28" idx="2"/>
            <a:endCxn id="6" idx="0"/>
          </p:cNvCxnSpPr>
          <p:nvPr/>
        </p:nvCxnSpPr>
        <p:spPr>
          <a:xfrm>
            <a:off x="2351120" y="3140968"/>
            <a:ext cx="1307745" cy="64496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>
            <a:off x="2717373" y="1412776"/>
            <a:ext cx="237664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068" y="3785935"/>
            <a:ext cx="2059594" cy="297189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00" y="3785934"/>
            <a:ext cx="2195766" cy="2971898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83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5" y="492904"/>
            <a:ext cx="6268134" cy="603494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기본사항</a:t>
            </a:r>
            <a:endParaRPr lang="en-US" altLang="ko-KR" sz="1500" b="1" spc="-150" dirty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  <a:p>
            <a:pPr defTabSz="914314">
              <a:lnSpc>
                <a:spcPts val="2600"/>
              </a:lnSpc>
              <a:spcBef>
                <a:spcPts val="179"/>
              </a:spcBef>
            </a:pP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주소검색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주소검색 팝업 창이 실행되고 조회를 한다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도로 명을 클릭하면 주소가 입력된다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초기화 버튼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입력된 정보를 초기화 시켜준다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입력예시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주소입력예시를 보여준다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/>
              <a:t>저장버튼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입력한 정보를 저장한다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000" dirty="0" smtClean="0"/>
              <a:t>- </a:t>
            </a:r>
            <a:r>
              <a:rPr lang="ko-KR" altLang="en-US" sz="1000" dirty="0" smtClean="0"/>
              <a:t>저장 시에 변경된 정보가 없으면 </a:t>
            </a:r>
            <a:r>
              <a:rPr lang="en-US" altLang="ko-KR" sz="1000" dirty="0" smtClean="0"/>
              <a:t>“</a:t>
            </a:r>
            <a:r>
              <a:rPr lang="ko-KR" altLang="en-US" sz="1000" dirty="0" smtClean="0"/>
              <a:t>변경된 정보가 없습니다</a:t>
            </a:r>
            <a:r>
              <a:rPr lang="en-US" altLang="ko-KR" sz="1000" dirty="0" smtClean="0"/>
              <a:t>” </a:t>
            </a:r>
            <a:r>
              <a:rPr lang="ko-KR" altLang="en-US" sz="1000" dirty="0" smtClean="0"/>
              <a:t>메시지 알림 창이 실행된다</a:t>
            </a:r>
            <a:r>
              <a:rPr lang="en-US" altLang="ko-KR" sz="1000" dirty="0" smtClean="0"/>
              <a:t>.</a:t>
            </a:r>
            <a:endParaRPr lang="ko-KR" altLang="en-US" sz="1000" dirty="0"/>
          </a:p>
        </p:txBody>
      </p:sp>
      <p:sp>
        <p:nvSpPr>
          <p:cNvPr id="20" name="직사각형 19"/>
          <p:cNvSpPr/>
          <p:nvPr/>
        </p:nvSpPr>
        <p:spPr>
          <a:xfrm>
            <a:off x="2028453" y="1259976"/>
            <a:ext cx="4320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2847727" y="1259976"/>
            <a:ext cx="4320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화살표 연결선 5"/>
          <p:cNvCxnSpPr>
            <a:stCxn id="20" idx="2"/>
            <a:endCxn id="7" idx="0"/>
          </p:cNvCxnSpPr>
          <p:nvPr/>
        </p:nvCxnSpPr>
        <p:spPr>
          <a:xfrm flipH="1">
            <a:off x="2165041" y="1476000"/>
            <a:ext cx="79436" cy="112495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>
            <a:stCxn id="21" idx="3"/>
          </p:cNvCxnSpPr>
          <p:nvPr/>
        </p:nvCxnSpPr>
        <p:spPr>
          <a:xfrm>
            <a:off x="3279775" y="1367988"/>
            <a:ext cx="129354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타원 29"/>
          <p:cNvSpPr/>
          <p:nvPr/>
        </p:nvSpPr>
        <p:spPr bwMode="auto">
          <a:xfrm>
            <a:off x="5312246" y="594928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342" y="4902704"/>
            <a:ext cx="1649760" cy="1143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0" y="2600956"/>
            <a:ext cx="3832101" cy="2641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21" y="747281"/>
            <a:ext cx="2708523" cy="1932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22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28" y="526396"/>
            <a:ext cx="6167404" cy="5998947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학력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학력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추가 버튼 클릭 시 학력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수정화면이 하단에 나타난다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학력구분을 선택하고 학교명을 검색한다</a:t>
            </a:r>
            <a:r>
              <a:rPr lang="en-US" altLang="ko-KR" sz="1000" dirty="0" smtClean="0"/>
              <a:t>. 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국내외구분을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졸업구분을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최종학력여부를 체크한다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소재지명을 검색한다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전공을 선택하고 학과 명을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삭제한다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학과 명은 </a:t>
            </a:r>
            <a:r>
              <a:rPr lang="en-US" altLang="ko-KR" sz="1000" dirty="0" smtClean="0"/>
              <a:t>1</a:t>
            </a:r>
            <a:r>
              <a:rPr lang="ko-KR" altLang="en-US" sz="1000" dirty="0" smtClean="0"/>
              <a:t>개 이상 입력 가능하다</a:t>
            </a:r>
            <a:r>
              <a:rPr lang="en-US" altLang="ko-KR" sz="1000" dirty="0" smtClean="0"/>
              <a:t>)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err="1" smtClean="0"/>
              <a:t>입학년월</a:t>
            </a:r>
            <a:r>
              <a:rPr lang="en-US" altLang="ko-KR" sz="1000" dirty="0" smtClean="0"/>
              <a:t>/</a:t>
            </a:r>
            <a:r>
              <a:rPr lang="ko-KR" altLang="en-US" sz="1000" dirty="0" err="1" smtClean="0"/>
              <a:t>졸업년월을</a:t>
            </a:r>
            <a:r>
              <a:rPr lang="ko-KR" altLang="en-US" sz="1000" dirty="0" smtClean="0"/>
              <a:t> 달력에서 선택한다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/>
              <a:t>취소 버튼</a:t>
            </a:r>
            <a:r>
              <a:rPr lang="en-US" altLang="ko-KR" sz="1000" dirty="0" smtClean="0"/>
              <a:t>: </a:t>
            </a:r>
            <a:r>
              <a:rPr lang="ko-KR" altLang="en-US" sz="1000" dirty="0" smtClean="0"/>
              <a:t>입력한 정보를 초기화한다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③ </a:t>
            </a:r>
            <a:r>
              <a:rPr lang="ko-KR" altLang="en-US" sz="1000" dirty="0" smtClean="0"/>
              <a:t>저장하기 버튼</a:t>
            </a:r>
            <a:r>
              <a:rPr lang="en-US" altLang="ko-KR" sz="1000" dirty="0" smtClean="0"/>
              <a:t>:</a:t>
            </a:r>
            <a:r>
              <a:rPr lang="ko-KR" altLang="en-US" sz="1000" dirty="0" smtClean="0"/>
              <a:t>학력 탭에 학력정보를 행 추가 한다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66" y="1844824"/>
            <a:ext cx="1234288" cy="11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040" y="1840645"/>
            <a:ext cx="726989" cy="114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5456262" y="1052736"/>
            <a:ext cx="4320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꺾인 연결선 6"/>
          <p:cNvCxnSpPr>
            <a:stCxn id="27" idx="3"/>
            <a:endCxn id="14" idx="0"/>
          </p:cNvCxnSpPr>
          <p:nvPr/>
        </p:nvCxnSpPr>
        <p:spPr>
          <a:xfrm>
            <a:off x="4231537" y="3710810"/>
            <a:ext cx="453062" cy="171689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2226054" y="3253800"/>
            <a:ext cx="383755" cy="2472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>
            <a:endCxn id="12" idx="1"/>
          </p:cNvCxnSpPr>
          <p:nvPr/>
        </p:nvCxnSpPr>
        <p:spPr>
          <a:xfrm flipV="1">
            <a:off x="2658102" y="2625541"/>
            <a:ext cx="1085418" cy="73627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24" y="4300440"/>
            <a:ext cx="870422" cy="98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타원 23"/>
          <p:cNvSpPr/>
          <p:nvPr/>
        </p:nvSpPr>
        <p:spPr bwMode="auto">
          <a:xfrm>
            <a:off x="5307582" y="925912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25" name="타원 24"/>
          <p:cNvSpPr/>
          <p:nvPr/>
        </p:nvSpPr>
        <p:spPr bwMode="auto">
          <a:xfrm>
            <a:off x="6143948" y="4481771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  <a:endParaRPr lang="en-US" altLang="ko-KR" sz="9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sym typeface="Webdings" pitchFamily="18" charset="2"/>
            </a:endParaRPr>
          </a:p>
        </p:txBody>
      </p:sp>
      <p:sp>
        <p:nvSpPr>
          <p:cNvPr id="26" name="타원 25"/>
          <p:cNvSpPr/>
          <p:nvPr/>
        </p:nvSpPr>
        <p:spPr bwMode="auto">
          <a:xfrm>
            <a:off x="5479550" y="609888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520" y="1916832"/>
            <a:ext cx="3472061" cy="1417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936" y="3882499"/>
            <a:ext cx="2119325" cy="1780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직사각형 26"/>
          <p:cNvSpPr/>
          <p:nvPr/>
        </p:nvSpPr>
        <p:spPr>
          <a:xfrm>
            <a:off x="3847782" y="3587206"/>
            <a:ext cx="383755" cy="2472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750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70" y="799370"/>
            <a:ext cx="7112447" cy="197808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학력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학력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④ </a:t>
            </a:r>
            <a:r>
              <a:rPr lang="ko-KR" altLang="en-US" sz="1000" dirty="0" smtClean="0"/>
              <a:t>삭제 버튼</a:t>
            </a:r>
            <a:r>
              <a:rPr lang="en-US" altLang="ko-KR" sz="1000" dirty="0" smtClean="0"/>
              <a:t>: </a:t>
            </a:r>
            <a:r>
              <a:rPr lang="ko-KR" altLang="en-US" sz="1000" dirty="0" smtClean="0"/>
              <a:t>삭제할 행을 선택하고 행 삭제 버튼을 누르면 학력이 삭제된다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⑤ </a:t>
            </a:r>
            <a:r>
              <a:rPr lang="ko-KR" altLang="en-US" sz="1000" dirty="0" smtClean="0"/>
              <a:t>저장버튼을 누르지 않고 다른 탭을 눌렀을 경우 </a:t>
            </a:r>
            <a:r>
              <a:rPr lang="en-US" altLang="ko-KR" sz="1000" dirty="0" smtClean="0"/>
              <a:t>“</a:t>
            </a:r>
            <a:r>
              <a:rPr lang="ko-KR" altLang="en-US" sz="1000" dirty="0" smtClean="0"/>
              <a:t>추가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변경된 내용이 있습니다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저장하시겠습니까</a:t>
            </a:r>
            <a:r>
              <a:rPr lang="en-US" altLang="ko-KR" sz="1000" dirty="0" smtClean="0"/>
              <a:t>?” </a:t>
            </a:r>
            <a:r>
              <a:rPr lang="ko-KR" altLang="en-US" sz="1000" dirty="0" smtClean="0"/>
              <a:t>메시지 알림이 뜨고 확인을 누르면 저장되고 다른 탭으로 이동한다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⑥ </a:t>
            </a:r>
            <a:r>
              <a:rPr lang="ko-KR" altLang="en-US" sz="1000" dirty="0" smtClean="0"/>
              <a:t>학교명을 클릭하면 아래로 해당 학교의 등록정보를 보여주며 수정이 가능하다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29" name="타원 28"/>
          <p:cNvSpPr/>
          <p:nvPr/>
        </p:nvSpPr>
        <p:spPr bwMode="auto">
          <a:xfrm>
            <a:off x="6758033" y="220409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4</a:t>
            </a:r>
          </a:p>
        </p:txBody>
      </p:sp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57" y="5229200"/>
            <a:ext cx="3105240" cy="133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타원 32"/>
          <p:cNvSpPr/>
          <p:nvPr/>
        </p:nvSpPr>
        <p:spPr bwMode="auto">
          <a:xfrm>
            <a:off x="1793851" y="620457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5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928290" y="798839"/>
            <a:ext cx="5184156" cy="3979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화살표 연결선 11"/>
          <p:cNvCxnSpPr>
            <a:endCxn id="18446" idx="0"/>
          </p:cNvCxnSpPr>
          <p:nvPr/>
        </p:nvCxnSpPr>
        <p:spPr>
          <a:xfrm flipH="1">
            <a:off x="1701777" y="1083560"/>
            <a:ext cx="226513" cy="41456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2144314" y="2050958"/>
            <a:ext cx="719659" cy="245513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 bwMode="auto">
          <a:xfrm>
            <a:off x="2773712" y="186027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6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12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42" y="1988840"/>
            <a:ext cx="7887842" cy="369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5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47" y="633113"/>
            <a:ext cx="6313140" cy="521268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자격면허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학력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행 추가 버튼</a:t>
            </a:r>
            <a:r>
              <a:rPr lang="en-US" altLang="ko-KR" sz="1000" dirty="0" smtClean="0"/>
              <a:t>: </a:t>
            </a:r>
            <a:r>
              <a:rPr lang="ko-KR" altLang="en-US" sz="1000" dirty="0" smtClean="0"/>
              <a:t>자격면허 입력란이 활성화 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000" dirty="0" smtClean="0"/>
              <a:t>- </a:t>
            </a:r>
            <a:r>
              <a:rPr lang="ko-KR" altLang="en-US" sz="1000" dirty="0" smtClean="0"/>
              <a:t>자격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면허 검색 버튼 클릭 시 팝업 창이 실행되고 자격증명을 선택하면 팝업이 닫히고 입력된다</a:t>
            </a:r>
            <a:r>
              <a:rPr lang="en-US" altLang="ko-KR" sz="1000" dirty="0" smtClean="0"/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>
                <a:solidFill>
                  <a:prstClr val="black"/>
                </a:solidFill>
              </a:rPr>
              <a:t>취소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</a:t>
            </a:r>
            <a:r>
              <a:rPr lang="ko-KR" altLang="en-US" sz="1000" dirty="0" smtClean="0">
                <a:solidFill>
                  <a:prstClr val="black"/>
                </a:solidFill>
              </a:rPr>
              <a:t>삭제한다</a:t>
            </a:r>
            <a:r>
              <a:rPr lang="en-US" altLang="ko-KR" sz="1000" dirty="0" smtClean="0">
                <a:solidFill>
                  <a:prstClr val="black"/>
                </a:solidFill>
              </a:rPr>
              <a:t>.</a:t>
            </a:r>
            <a:endParaRPr lang="en-US" altLang="ko-KR" sz="1000" dirty="0">
              <a:solidFill>
                <a:prstClr val="black"/>
              </a:solidFill>
            </a:endParaRPr>
          </a:p>
          <a:p>
            <a:pPr lvl="0">
              <a:lnSpc>
                <a:spcPts val="2000"/>
              </a:lnSpc>
            </a:pPr>
            <a:r>
              <a:rPr lang="en-US" altLang="ko-KR" sz="1500" b="1" dirty="0">
                <a:solidFill>
                  <a:srgbClr val="FF9933"/>
                </a:solidFill>
              </a:rPr>
              <a:t>③ </a:t>
            </a:r>
            <a:r>
              <a:rPr lang="ko-KR" altLang="en-US" sz="1000" dirty="0" smtClean="0">
                <a:solidFill>
                  <a:prstClr val="black"/>
                </a:solidFill>
              </a:rPr>
              <a:t>저장하기 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자격면허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자격면허정보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29" name="타원 28"/>
          <p:cNvSpPr/>
          <p:nvPr/>
        </p:nvSpPr>
        <p:spPr bwMode="auto">
          <a:xfrm>
            <a:off x="5636817" y="117671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892504" y="1180087"/>
            <a:ext cx="4320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612082" y="3131443"/>
            <a:ext cx="28999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/>
          <p:nvPr/>
        </p:nvCxnSpPr>
        <p:spPr>
          <a:xfrm flipH="1">
            <a:off x="2100598" y="3347467"/>
            <a:ext cx="744326" cy="44025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타원 18"/>
          <p:cNvSpPr/>
          <p:nvPr/>
        </p:nvSpPr>
        <p:spPr bwMode="auto">
          <a:xfrm>
            <a:off x="6190113" y="366089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20" name="타원 19"/>
          <p:cNvSpPr/>
          <p:nvPr/>
        </p:nvSpPr>
        <p:spPr bwMode="auto">
          <a:xfrm>
            <a:off x="5921236" y="530120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39" y="3787722"/>
            <a:ext cx="2846907" cy="276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6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62" y="609578"/>
            <a:ext cx="4408920" cy="594769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경</a:t>
            </a:r>
            <a:r>
              <a:rPr lang="ko-KR" altLang="en-US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력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경력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>
                <a:solidFill>
                  <a:srgbClr val="FF9933"/>
                </a:solidFill>
              </a:rPr>
              <a:t>②</a:t>
            </a:r>
            <a:r>
              <a:rPr lang="en-US" altLang="ko-KR" sz="1500" b="1" dirty="0" smtClean="0">
                <a:solidFill>
                  <a:srgbClr val="FF9933"/>
                </a:solidFill>
              </a:rPr>
              <a:t> </a:t>
            </a:r>
            <a:r>
              <a:rPr lang="ko-KR" altLang="en-US" sz="1000" dirty="0" smtClean="0"/>
              <a:t>추가버튼 클릭하면 경력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수정 화면이 표출된다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신분구분을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직장</a:t>
            </a:r>
            <a:r>
              <a:rPr lang="en-US" altLang="ko-KR" sz="1000" dirty="0" smtClean="0"/>
              <a:t>/</a:t>
            </a:r>
            <a:r>
              <a:rPr lang="ko-KR" altLang="en-US" sz="1000" dirty="0" err="1" smtClean="0"/>
              <a:t>기관명을</a:t>
            </a:r>
            <a:r>
              <a:rPr lang="ko-KR" altLang="en-US" sz="1000" dirty="0" smtClean="0"/>
              <a:t> 검색한다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근무시작일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종료일을 달력에서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공개여부를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직위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직급을 검색한다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③ </a:t>
            </a:r>
            <a:r>
              <a:rPr lang="ko-KR" altLang="en-US" sz="1000" dirty="0" smtClean="0">
                <a:solidFill>
                  <a:prstClr val="black"/>
                </a:solidFill>
              </a:rPr>
              <a:t>취소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</a:t>
            </a:r>
            <a:r>
              <a:rPr lang="ko-KR" altLang="en-US" sz="1000" dirty="0" smtClean="0">
                <a:solidFill>
                  <a:prstClr val="black"/>
                </a:solidFill>
              </a:rPr>
              <a:t>삭제한다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④ </a:t>
            </a:r>
            <a:r>
              <a:rPr lang="ko-KR" altLang="en-US" sz="1000" dirty="0" err="1" smtClean="0">
                <a:solidFill>
                  <a:prstClr val="black"/>
                </a:solidFill>
              </a:rPr>
              <a:t>저장하기버튼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경력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경력정보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462" y="4210159"/>
            <a:ext cx="1140172" cy="46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62" y="2924944"/>
            <a:ext cx="106161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타원 15"/>
          <p:cNvSpPr/>
          <p:nvPr/>
        </p:nvSpPr>
        <p:spPr bwMode="auto">
          <a:xfrm>
            <a:off x="3863961" y="101535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4107438" y="1162844"/>
            <a:ext cx="268704" cy="21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 bwMode="auto">
          <a:xfrm>
            <a:off x="4219864" y="3971487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sp>
        <p:nvSpPr>
          <p:cNvPr id="21" name="타원 20"/>
          <p:cNvSpPr/>
          <p:nvPr/>
        </p:nvSpPr>
        <p:spPr bwMode="auto">
          <a:xfrm>
            <a:off x="3994961" y="6133802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4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859" y="769312"/>
            <a:ext cx="1880294" cy="2307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974" y="3230253"/>
            <a:ext cx="1989174" cy="1670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191" y="5032105"/>
            <a:ext cx="2005843" cy="168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직사각형 25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22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05" y="688023"/>
            <a:ext cx="6545960" cy="336493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경</a:t>
            </a:r>
            <a:r>
              <a:rPr lang="ko-KR" altLang="en-US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력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경력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⑤ </a:t>
            </a:r>
            <a:r>
              <a:rPr lang="ko-KR" altLang="en-US" sz="1000" dirty="0" smtClean="0"/>
              <a:t>행 추가버튼 클릭하면 사회활동 입력 팝업 창이 실행된다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활동종류를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활동 명을 입력한다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⑥ </a:t>
            </a:r>
            <a:r>
              <a:rPr lang="ko-KR" altLang="en-US" sz="1000" dirty="0" smtClean="0">
                <a:solidFill>
                  <a:prstClr val="black"/>
                </a:solidFill>
              </a:rPr>
              <a:t>초기화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초기화한다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⑦ </a:t>
            </a:r>
            <a:r>
              <a:rPr lang="ko-KR" altLang="en-US" sz="1000" dirty="0">
                <a:solidFill>
                  <a:prstClr val="black"/>
                </a:solidFill>
              </a:rPr>
              <a:t>적용버튼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경력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사회활동 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869260" y="971203"/>
            <a:ext cx="43204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 bwMode="auto">
          <a:xfrm>
            <a:off x="5658728" y="848949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5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02" y="3628107"/>
            <a:ext cx="4749884" cy="3065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552" y="4821318"/>
            <a:ext cx="1173889" cy="779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타원 21"/>
          <p:cNvSpPr/>
          <p:nvPr/>
        </p:nvSpPr>
        <p:spPr bwMode="auto">
          <a:xfrm>
            <a:off x="325506" y="6093296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6</a:t>
            </a:r>
          </a:p>
        </p:txBody>
      </p:sp>
      <p:sp>
        <p:nvSpPr>
          <p:cNvPr id="23" name="타원 22"/>
          <p:cNvSpPr/>
          <p:nvPr/>
        </p:nvSpPr>
        <p:spPr bwMode="auto">
          <a:xfrm>
            <a:off x="4520158" y="6093295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7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80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" y="559993"/>
            <a:ext cx="7054271" cy="387157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저술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/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업</a:t>
            </a:r>
            <a:r>
              <a:rPr lang="ko-KR" altLang="en-US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적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저술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업적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행 추가버튼 클릭하면 저술업적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수정 팝업 창이 실행된다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업적종류를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시기를 달력에서 선택한다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제목을 입력한다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>
                <a:solidFill>
                  <a:prstClr val="black"/>
                </a:solidFill>
              </a:rPr>
              <a:t>초기화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초기화한다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③ </a:t>
            </a:r>
            <a:r>
              <a:rPr lang="ko-KR" altLang="en-US" sz="1000" dirty="0">
                <a:solidFill>
                  <a:prstClr val="black"/>
                </a:solidFill>
              </a:rPr>
              <a:t>적용버튼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경력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사회활동 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997628" y="1159012"/>
            <a:ext cx="56648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꺾인 연결선 5"/>
          <p:cNvCxnSpPr>
            <a:endCxn id="7" idx="3"/>
          </p:cNvCxnSpPr>
          <p:nvPr/>
        </p:nvCxnSpPr>
        <p:spPr>
          <a:xfrm rot="5400000">
            <a:off x="3674266" y="2338970"/>
            <a:ext cx="3612567" cy="1656314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타원 15"/>
          <p:cNvSpPr/>
          <p:nvPr/>
        </p:nvSpPr>
        <p:spPr bwMode="auto">
          <a:xfrm>
            <a:off x="5761463" y="1043062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  <a:endParaRPr lang="en-US" altLang="ko-KR" sz="9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sym typeface="Webdings" pitchFamily="18" charset="2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0" y="3531543"/>
            <a:ext cx="4403402" cy="2883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타원 14"/>
          <p:cNvSpPr/>
          <p:nvPr/>
        </p:nvSpPr>
        <p:spPr bwMode="auto">
          <a:xfrm>
            <a:off x="114551" y="580526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18" name="타원 17"/>
          <p:cNvSpPr/>
          <p:nvPr/>
        </p:nvSpPr>
        <p:spPr bwMode="auto">
          <a:xfrm>
            <a:off x="4021193" y="582990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50" y="4661327"/>
            <a:ext cx="1296510" cy="195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41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91" y="654054"/>
            <a:ext cx="7015764" cy="217397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외국관련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외국관련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행 추가버튼 클릭하면 외국거주경험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수정 팝업 창이 실행된다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국가를 검색한다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>
                <a:solidFill>
                  <a:prstClr val="black"/>
                </a:solidFill>
              </a:rPr>
              <a:t>초기화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초기화한다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③ </a:t>
            </a:r>
            <a:r>
              <a:rPr lang="ko-KR" altLang="en-US" sz="1000" dirty="0">
                <a:solidFill>
                  <a:prstClr val="black"/>
                </a:solidFill>
              </a:rPr>
              <a:t>적용버튼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외국관련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외국거주경험 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6" name="타원 15"/>
          <p:cNvSpPr/>
          <p:nvPr/>
        </p:nvSpPr>
        <p:spPr bwMode="auto">
          <a:xfrm>
            <a:off x="6023005" y="116284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  <a:endParaRPr lang="en-US" altLang="ko-KR" sz="9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sym typeface="Webdings" pitchFamily="18" charset="2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157444" y="1542153"/>
            <a:ext cx="56648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꺾인 연결선 5"/>
          <p:cNvCxnSpPr>
            <a:endCxn id="7" idx="3"/>
          </p:cNvCxnSpPr>
          <p:nvPr/>
        </p:nvCxnSpPr>
        <p:spPr>
          <a:xfrm rot="5400000">
            <a:off x="4214884" y="2321384"/>
            <a:ext cx="2650690" cy="1591819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77" y="3071081"/>
            <a:ext cx="4522142" cy="2743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177" y="4818096"/>
            <a:ext cx="3071506" cy="1899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타원 18"/>
          <p:cNvSpPr/>
          <p:nvPr/>
        </p:nvSpPr>
        <p:spPr bwMode="auto">
          <a:xfrm>
            <a:off x="114551" y="530120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20" name="타원 19"/>
          <p:cNvSpPr/>
          <p:nvPr/>
        </p:nvSpPr>
        <p:spPr bwMode="auto">
          <a:xfrm>
            <a:off x="4097098" y="5188721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712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6" y="629966"/>
            <a:ext cx="6967752" cy="179864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외국관련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외국관련 정보를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④ </a:t>
            </a:r>
            <a:r>
              <a:rPr lang="ko-KR" altLang="en-US" sz="1000" dirty="0" smtClean="0"/>
              <a:t>행 추가버튼 클릭하면 외국어능력 입력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수정 팝업 창이 실행된다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외국어명을 검색한다</a:t>
            </a:r>
            <a:r>
              <a:rPr lang="en-US" altLang="ko-KR" sz="1000" dirty="0" smtClean="0"/>
              <a:t>.</a:t>
            </a:r>
          </a:p>
          <a:p>
            <a:pPr marL="171450" indent="-171450">
              <a:lnSpc>
                <a:spcPts val="2000"/>
              </a:lnSpc>
              <a:buFontTx/>
              <a:buChar char="-"/>
            </a:pPr>
            <a:r>
              <a:rPr lang="ko-KR" altLang="en-US" sz="1000" dirty="0" smtClean="0"/>
              <a:t>외국어 시험을 검색한다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⑤ </a:t>
            </a:r>
            <a:r>
              <a:rPr lang="ko-KR" altLang="en-US" sz="1000" dirty="0" smtClean="0">
                <a:solidFill>
                  <a:prstClr val="black"/>
                </a:solidFill>
              </a:rPr>
              <a:t>초기화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초기화한다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⑥ </a:t>
            </a:r>
            <a:r>
              <a:rPr lang="ko-KR" altLang="en-US" sz="1000" dirty="0">
                <a:solidFill>
                  <a:prstClr val="black"/>
                </a:solidFill>
              </a:rPr>
              <a:t>적용버튼</a:t>
            </a:r>
            <a:r>
              <a:rPr lang="en-US" altLang="ko-KR" sz="1000" dirty="0" smtClean="0">
                <a:solidFill>
                  <a:prstClr val="black"/>
                </a:solidFill>
              </a:rPr>
              <a:t>:</a:t>
            </a:r>
            <a:r>
              <a:rPr lang="ko-KR" altLang="en-US" sz="1000" dirty="0" smtClean="0">
                <a:solidFill>
                  <a:prstClr val="black"/>
                </a:solidFill>
              </a:rPr>
              <a:t>외국관련 </a:t>
            </a:r>
            <a:r>
              <a:rPr lang="ko-KR" altLang="en-US" sz="1000" dirty="0">
                <a:solidFill>
                  <a:prstClr val="black"/>
                </a:solidFill>
              </a:rPr>
              <a:t>탭에 </a:t>
            </a:r>
            <a:r>
              <a:rPr lang="ko-KR" altLang="en-US" sz="1000" dirty="0" smtClean="0">
                <a:solidFill>
                  <a:prstClr val="black"/>
                </a:solidFill>
              </a:rPr>
              <a:t>외국어 능력 정보 행을 </a:t>
            </a:r>
            <a:r>
              <a:rPr lang="ko-KR" altLang="en-US" sz="1000" dirty="0">
                <a:solidFill>
                  <a:prstClr val="black"/>
                </a:solidFill>
              </a:rPr>
              <a:t>추가 한다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 smtClean="0"/>
          </a:p>
          <a:p>
            <a:pPr>
              <a:lnSpc>
                <a:spcPts val="2000"/>
              </a:lnSpc>
            </a:pP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6" name="타원 15"/>
          <p:cNvSpPr/>
          <p:nvPr/>
        </p:nvSpPr>
        <p:spPr bwMode="auto">
          <a:xfrm>
            <a:off x="5723531" y="97350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4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011458" y="1001598"/>
            <a:ext cx="56648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꺾인 연결선 5"/>
          <p:cNvCxnSpPr>
            <a:endCxn id="7" idx="3"/>
          </p:cNvCxnSpPr>
          <p:nvPr/>
        </p:nvCxnSpPr>
        <p:spPr>
          <a:xfrm rot="5400000">
            <a:off x="4417967" y="1422133"/>
            <a:ext cx="2025516" cy="1616495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3" y="2187446"/>
            <a:ext cx="4415184" cy="2111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직사각형 17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94" y="4298830"/>
            <a:ext cx="3651520" cy="225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238" y="4298830"/>
            <a:ext cx="3672408" cy="2270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타원 18"/>
          <p:cNvSpPr/>
          <p:nvPr/>
        </p:nvSpPr>
        <p:spPr bwMode="auto">
          <a:xfrm>
            <a:off x="114551" y="3646965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5</a:t>
            </a:r>
          </a:p>
        </p:txBody>
      </p:sp>
      <p:sp>
        <p:nvSpPr>
          <p:cNvPr id="20" name="타원 19"/>
          <p:cNvSpPr/>
          <p:nvPr/>
        </p:nvSpPr>
        <p:spPr bwMode="auto">
          <a:xfrm>
            <a:off x="3962660" y="3684762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1165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50" y="603823"/>
            <a:ext cx="6432038" cy="448293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59718" y="7757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인재정보등록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-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자기소개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8471" y="747281"/>
            <a:ext cx="252028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/>
              <a:t>자기소개를 보여주는 탭이다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① </a:t>
            </a:r>
            <a:r>
              <a:rPr lang="ko-KR" altLang="en-US" sz="1000" dirty="0" smtClean="0"/>
              <a:t>자기소개를 입력한다</a:t>
            </a:r>
            <a:r>
              <a:rPr lang="en-US" altLang="ko-KR" sz="1000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</a:rPr>
              <a:t>② </a:t>
            </a:r>
            <a:r>
              <a:rPr lang="ko-KR" altLang="en-US" sz="1000" dirty="0" smtClean="0">
                <a:solidFill>
                  <a:prstClr val="black"/>
                </a:solidFill>
              </a:rPr>
              <a:t>초기화 </a:t>
            </a:r>
            <a:r>
              <a:rPr lang="ko-KR" altLang="en-US" sz="1000" dirty="0">
                <a:solidFill>
                  <a:prstClr val="black"/>
                </a:solidFill>
              </a:rPr>
              <a:t>버튼</a:t>
            </a:r>
            <a:r>
              <a:rPr lang="en-US" altLang="ko-KR" sz="1000" dirty="0">
                <a:solidFill>
                  <a:prstClr val="black"/>
                </a:solidFill>
              </a:rPr>
              <a:t>: </a:t>
            </a:r>
            <a:r>
              <a:rPr lang="ko-KR" altLang="en-US" sz="1000" dirty="0">
                <a:solidFill>
                  <a:prstClr val="black"/>
                </a:solidFill>
              </a:rPr>
              <a:t>입력한 정보를 초기화한다</a:t>
            </a:r>
            <a:r>
              <a:rPr lang="en-US" altLang="ko-KR" sz="1000" dirty="0" smtClean="0">
                <a:solidFill>
                  <a:prstClr val="black"/>
                </a:solidFill>
              </a:rPr>
              <a:t>.</a:t>
            </a:r>
            <a:endParaRPr lang="ko-KR" altLang="en-US" sz="1000" b="1" dirty="0">
              <a:solidFill>
                <a:srgbClr val="FF9933"/>
              </a:solidFill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191068" y="980728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14" name="타원 13"/>
          <p:cNvSpPr/>
          <p:nvPr/>
        </p:nvSpPr>
        <p:spPr bwMode="auto">
          <a:xfrm>
            <a:off x="6272934" y="2798121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38035" y="5691"/>
            <a:ext cx="421910" cy="44832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20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Ⅱ</a:t>
            </a:r>
            <a:endParaRPr lang="ko-KR" altLang="en-US" sz="20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739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208109" y="2865239"/>
            <a:ext cx="752209" cy="932807"/>
          </a:xfrm>
          <a:prstGeom prst="rect">
            <a:avLst/>
          </a:prstGeom>
        </p:spPr>
        <p:txBody>
          <a:bodyPr wrap="square" lIns="82031" tIns="41015" rIns="82031" bIns="41015">
            <a:spAutoFit/>
            <a:scene3d>
              <a:camera prst="orthographicFront"/>
              <a:lightRig rig="threePt" dir="t"/>
            </a:scene3d>
            <a:sp3d>
              <a:bevelT w="1270" h="1270"/>
              <a:bevelB w="1270" h="1270"/>
            </a:sp3d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Ⅰ.</a:t>
            </a:r>
          </a:p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Ⅱ.</a:t>
            </a:r>
            <a:endParaRPr lang="ko-KR" altLang="en-US" sz="1900" b="1" spc="-150" dirty="0">
              <a:solidFill>
                <a:schemeClr val="tx2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847423" y="2852936"/>
            <a:ext cx="3713295" cy="932807"/>
          </a:xfrm>
          <a:prstGeom prst="rect">
            <a:avLst/>
          </a:prstGeom>
        </p:spPr>
        <p:txBody>
          <a:bodyPr wrap="square" lIns="82031" tIns="41015" rIns="82031" bIns="41015">
            <a:spAutoFit/>
            <a:scene3d>
              <a:camera prst="orthographicFront"/>
              <a:lightRig rig="threePt" dir="t"/>
            </a:scene3d>
            <a:sp3d>
              <a:bevelT w="1270" h="1270"/>
              <a:bevelB w="1270" h="1270"/>
            </a:sp3d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ko-KR" altLang="en-US" sz="1900" b="1" spc="-1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로그인</a:t>
            </a:r>
            <a:endParaRPr lang="en-US" altLang="ko-KR" sz="1900" b="1" spc="-150" dirty="0" smtClean="0">
              <a:solidFill>
                <a:prstClr val="black">
                  <a:lumMod val="85000"/>
                  <a:lumOff val="1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ko-KR" altLang="en-US" sz="1900" b="1" spc="-1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인재등록</a:t>
            </a:r>
            <a:endParaRPr lang="en-US" altLang="ko-KR" sz="1900" b="1" spc="-150" dirty="0" smtClean="0">
              <a:solidFill>
                <a:prstClr val="black">
                  <a:lumMod val="85000"/>
                  <a:lumOff val="1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7" name="Picture 2" descr="C:\착수보고자료\사업관련파일 및 공인인증서_정성훈\사업관련파일\인사혁신처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3" y="188642"/>
            <a:ext cx="1871908" cy="59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358404" y="2091955"/>
            <a:ext cx="5546010" cy="579655"/>
            <a:chOff x="4349180" y="1809630"/>
            <a:chExt cx="6108700" cy="657346"/>
          </a:xfrm>
        </p:grpSpPr>
        <p:sp>
          <p:nvSpPr>
            <p:cNvPr id="3" name="직사각형 2"/>
            <p:cNvSpPr/>
            <p:nvPr/>
          </p:nvSpPr>
          <p:spPr>
            <a:xfrm>
              <a:off x="4349180" y="1809630"/>
              <a:ext cx="6108700" cy="657346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4509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5002658" y="1836821"/>
              <a:ext cx="4609083" cy="548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>
                <a:bevelT w="1270" h="1270"/>
                <a:bevelB w="1270" h="1270"/>
              </a:sp3d>
            </a:bodyPr>
            <a:lstStyle/>
            <a:p>
              <a:pPr marL="563962" indent="-563962">
                <a:lnSpc>
                  <a:spcPct val="130000"/>
                </a:lnSpc>
                <a:spcAft>
                  <a:spcPts val="449"/>
                </a:spcAft>
              </a:pPr>
              <a:r>
                <a:rPr lang="ko-KR" altLang="en-US" sz="22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맑은 고딕" pitchFamily="50" charset="-127"/>
                  <a:ea typeface="맑은 고딕" pitchFamily="50" charset="-127"/>
                </a:rPr>
                <a:t>로그인</a:t>
              </a: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4363831" y="2092784"/>
            <a:ext cx="644963" cy="575274"/>
          </a:xfrm>
          <a:prstGeom prst="rect">
            <a:avLst/>
          </a:prstGeom>
        </p:spPr>
        <p:txBody>
          <a:bodyPr wrap="none" lIns="82031" tIns="41015" rIns="82031" bIns="41015">
            <a:spAutoFit/>
          </a:bodyPr>
          <a:lstStyle/>
          <a:p>
            <a:r>
              <a:rPr lang="en-US" altLang="ko-KR" sz="3200" b="1" spc="-15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맑은 고딕" pitchFamily="50" charset="-127"/>
                <a:ea typeface="맑은 고딕" pitchFamily="50" charset="-127"/>
              </a:rPr>
              <a:t>Ⅰ.</a:t>
            </a:r>
            <a:endParaRPr lang="ko-KR" altLang="en-US" dirty="0">
              <a:solidFill>
                <a:schemeClr val="tx2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952207" y="2855360"/>
            <a:ext cx="4320479" cy="14106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err="1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메인화면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 안내</a:t>
            </a:r>
            <a:endParaRPr lang="en-US" altLang="ko-KR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rgbClr val="1F497D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cs typeface="Arial" pitchFamily="34" charset="0"/>
            </a:endParaRPr>
          </a:p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회원가입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(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인증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-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수집동의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-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정보등록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)</a:t>
            </a:r>
            <a:endParaRPr lang="en-US" altLang="ko-KR" b="1" spc="-150" dirty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rgbClr val="1F497D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cs typeface="Arial" pitchFamily="34" charset="0"/>
            </a:endParaRPr>
          </a:p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공인인증서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(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등록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)</a:t>
            </a:r>
            <a:endParaRPr lang="en-US" altLang="ko-KR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rgbClr val="1F497D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cs typeface="Arial" pitchFamily="34" charset="0"/>
            </a:endParaRPr>
          </a:p>
          <a:p>
            <a:pPr marL="410154" indent="-410154" defTabSz="914314">
              <a:lnSpc>
                <a:spcPts val="2600"/>
              </a:lnSpc>
              <a:spcBef>
                <a:spcPts val="179"/>
              </a:spcBef>
              <a:buAutoNum type="arabicPeriod"/>
            </a:pP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나의 정보관리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(</a:t>
            </a:r>
            <a:r>
              <a:rPr lang="ko-KR" altLang="en-US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비밀번호변경</a:t>
            </a:r>
            <a:r>
              <a:rPr lang="en-US" altLang="ko-KR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rgbClr val="1F497D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cs typeface="Arial" pitchFamily="34" charset="0"/>
              </a:rPr>
              <a:t>)</a:t>
            </a:r>
            <a:endParaRPr lang="en-US" altLang="ko-KR" b="1" spc="-150" dirty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rgbClr val="1F497D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cs typeface="Arial" pitchFamily="34" charset="0"/>
            </a:endParaRPr>
          </a:p>
        </p:txBody>
      </p:sp>
      <p:pic>
        <p:nvPicPr>
          <p:cNvPr id="8" name="Picture 2" descr="C:\착수보고자료\사업관련파일 및 공인인증서_정성훈\사업관련파일\인사혁신처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3" y="188642"/>
            <a:ext cx="1871908" cy="59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51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8" y="548680"/>
            <a:ext cx="5038459" cy="622197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1 . </a:t>
            </a:r>
            <a:r>
              <a:rPr lang="ko-KR" altLang="en-US" sz="1500" b="1" spc="-150" dirty="0" err="1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메인화면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안내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87281" y="747281"/>
            <a:ext cx="2520280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ko-KR" altLang="en-US" sz="1000" dirty="0" smtClean="0">
                <a:latin typeface="+mn-ea"/>
              </a:rPr>
              <a:t>주소 창에 </a:t>
            </a:r>
            <a:r>
              <a:rPr lang="en-US" altLang="ko-KR" sz="1000" dirty="0">
                <a:latin typeface="+mn-ea"/>
                <a:hlinkClick r:id="rId4"/>
              </a:rPr>
              <a:t>https://</a:t>
            </a:r>
            <a:r>
              <a:rPr lang="en-US" altLang="ko-KR" sz="1000" dirty="0" smtClean="0">
                <a:latin typeface="+mn-ea"/>
                <a:hlinkClick r:id="rId4"/>
              </a:rPr>
              <a:t>www.hrinfo.go.kr</a:t>
            </a:r>
            <a:r>
              <a:rPr lang="en-US" altLang="ko-KR" sz="1000" dirty="0" smtClean="0"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를 입력하고 실행시키면 국가인재데이터베이스 메인 화면이 나타난다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ko-KR" sz="1000" dirty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① </a:t>
            </a:r>
            <a:r>
              <a:rPr lang="ko-KR" altLang="en-US" sz="1000" dirty="0" smtClean="0">
                <a:latin typeface="+mn-ea"/>
              </a:rPr>
              <a:t>로그인 </a:t>
            </a:r>
            <a:r>
              <a:rPr lang="en-US" altLang="ko-KR" sz="1000" dirty="0" smtClean="0">
                <a:latin typeface="+mn-ea"/>
              </a:rPr>
              <a:t>|  </a:t>
            </a:r>
            <a:r>
              <a:rPr lang="ko-KR" altLang="en-US" sz="1000" dirty="0" smtClean="0">
                <a:latin typeface="+mn-ea"/>
              </a:rPr>
              <a:t>회원가입</a:t>
            </a:r>
            <a:r>
              <a:rPr lang="en-US" altLang="ko-KR" sz="1000" dirty="0" smtClean="0">
                <a:latin typeface="+mn-ea"/>
              </a:rPr>
              <a:t> | ENGLISH </a:t>
            </a:r>
            <a:r>
              <a:rPr lang="ko-KR" altLang="en-US" sz="1000" dirty="0" smtClean="0">
                <a:latin typeface="+mn-ea"/>
              </a:rPr>
              <a:t>로 바로 이동 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ts val="2000"/>
              </a:lnSpc>
            </a:pPr>
            <a:r>
              <a:rPr lang="ko-KR" altLang="ko-KR" sz="1500" b="1" dirty="0" smtClean="0">
                <a:solidFill>
                  <a:srgbClr val="FF9933"/>
                </a:solidFill>
                <a:latin typeface="+mn-ea"/>
              </a:rPr>
              <a:t>②</a:t>
            </a: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ID/PW </a:t>
            </a:r>
            <a:r>
              <a:rPr lang="ko-KR" altLang="en-US" sz="1000" dirty="0" smtClean="0">
                <a:latin typeface="+mn-ea"/>
              </a:rPr>
              <a:t>찾기</a:t>
            </a:r>
            <a:r>
              <a:rPr lang="en-US" altLang="ko-KR" sz="1000" dirty="0" smtClean="0">
                <a:latin typeface="+mn-ea"/>
              </a:rPr>
              <a:t>, </a:t>
            </a:r>
            <a:r>
              <a:rPr lang="ko-KR" altLang="en-US" sz="1000" dirty="0" smtClean="0">
                <a:latin typeface="+mn-ea"/>
              </a:rPr>
              <a:t>회원가입</a:t>
            </a:r>
            <a:r>
              <a:rPr lang="en-US" altLang="ko-KR" sz="1000" dirty="0" smtClean="0">
                <a:latin typeface="+mn-ea"/>
              </a:rPr>
              <a:t>, </a:t>
            </a:r>
            <a:r>
              <a:rPr lang="ko-KR" altLang="en-US" sz="1000" dirty="0" smtClean="0">
                <a:latin typeface="+mn-ea"/>
              </a:rPr>
              <a:t>인증서등록</a:t>
            </a:r>
            <a:r>
              <a:rPr lang="en-US" altLang="ko-KR" sz="1000" dirty="0" smtClean="0">
                <a:latin typeface="+mn-ea"/>
              </a:rPr>
              <a:t>/</a:t>
            </a:r>
            <a:r>
              <a:rPr lang="ko-KR" altLang="en-US" sz="1000" dirty="0" smtClean="0">
                <a:latin typeface="+mn-ea"/>
              </a:rPr>
              <a:t>변경 화면으로 이동한다</a:t>
            </a:r>
            <a:r>
              <a:rPr lang="en-US" altLang="ko-KR" sz="1000" dirty="0" smtClean="0">
                <a:latin typeface="+mn-ea"/>
              </a:rPr>
              <a:t>.</a:t>
            </a:r>
            <a:br>
              <a:rPr lang="en-US" altLang="ko-KR" sz="1000" dirty="0" smtClean="0">
                <a:latin typeface="+mn-ea"/>
              </a:rPr>
            </a:br>
            <a:r>
              <a:rPr lang="en-US" altLang="ko-KR" sz="1000" dirty="0" smtClean="0">
                <a:latin typeface="+mn-ea"/>
              </a:rPr>
              <a:t>(</a:t>
            </a:r>
            <a:r>
              <a:rPr lang="ko-KR" altLang="en-US" sz="1000" dirty="0" smtClean="0">
                <a:latin typeface="+mn-ea"/>
              </a:rPr>
              <a:t>본 시스템을 사용하기 위해서는 공인인증서 등록이 필요</a:t>
            </a:r>
            <a:r>
              <a:rPr lang="en-US" altLang="ko-KR" sz="1000" dirty="0" smtClean="0">
                <a:latin typeface="+mn-ea"/>
              </a:rPr>
              <a:t>)</a:t>
            </a:r>
            <a:endParaRPr lang="en-US" altLang="ko-KR" sz="1000" b="1" dirty="0">
              <a:solidFill>
                <a:srgbClr val="FF9933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ko-KR" altLang="en-US" sz="1500" b="1" dirty="0" smtClean="0">
                <a:solidFill>
                  <a:srgbClr val="FF9933"/>
                </a:solidFill>
                <a:latin typeface="+mn-ea"/>
              </a:rPr>
              <a:t>③ </a:t>
            </a:r>
            <a:r>
              <a:rPr lang="ko-KR" altLang="en-US" sz="1000" dirty="0">
                <a:latin typeface="+mn-ea"/>
              </a:rPr>
              <a:t>등록된 사용자의 </a:t>
            </a:r>
            <a:r>
              <a:rPr lang="en-US" altLang="ko-KR" sz="1000" dirty="0">
                <a:latin typeface="+mn-ea"/>
              </a:rPr>
              <a:t>ID/Password </a:t>
            </a:r>
            <a:r>
              <a:rPr lang="ko-KR" altLang="en-US" sz="1000" dirty="0">
                <a:latin typeface="+mn-ea"/>
              </a:rPr>
              <a:t>를 입력한다</a:t>
            </a:r>
            <a:r>
              <a:rPr lang="en-US" altLang="ko-KR" sz="1000" dirty="0">
                <a:latin typeface="+mn-ea"/>
              </a:rPr>
              <a:t>.</a:t>
            </a:r>
            <a:r>
              <a:rPr lang="ko-KR" altLang="en-US" sz="1600" dirty="0">
                <a:latin typeface="+mn-ea"/>
              </a:rPr>
              <a:t> </a:t>
            </a:r>
            <a:endParaRPr lang="en-US" altLang="ko-KR" sz="1600" dirty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ko-KR" altLang="en-US" sz="1500" b="1" dirty="0" smtClean="0">
                <a:solidFill>
                  <a:srgbClr val="FF9933"/>
                </a:solidFill>
                <a:latin typeface="+mn-ea"/>
              </a:rPr>
              <a:t>④</a:t>
            </a:r>
            <a:r>
              <a:rPr lang="ko-KR" altLang="en-US" sz="1000" dirty="0"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처음 페이지 이동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ko-KR" altLang="en-US" sz="1500" b="1" dirty="0">
                <a:solidFill>
                  <a:srgbClr val="FF9933"/>
                </a:solidFill>
                <a:latin typeface="+mn-ea"/>
              </a:rPr>
              <a:t>⑤</a:t>
            </a:r>
            <a:r>
              <a:rPr lang="ko-KR" altLang="en-US" sz="1500" b="1" dirty="0" smtClean="0">
                <a:solidFill>
                  <a:srgbClr val="FF9933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000" dirty="0" smtClean="0">
                <a:latin typeface="+mn-ea"/>
              </a:rPr>
              <a:t>전체메뉴가 펼쳐진다</a:t>
            </a:r>
            <a:r>
              <a:rPr lang="en-US" altLang="ko-KR" sz="1000" dirty="0" smtClean="0">
                <a:latin typeface="+mn-ea"/>
              </a:rPr>
              <a:t>.</a:t>
            </a:r>
            <a:endParaRPr lang="en-US" altLang="ko-KR" sz="1000" dirty="0">
              <a:latin typeface="+mn-ea"/>
            </a:endParaRPr>
          </a:p>
        </p:txBody>
      </p:sp>
      <p:sp>
        <p:nvSpPr>
          <p:cNvPr id="6" name="타원 5"/>
          <p:cNvSpPr/>
          <p:nvPr/>
        </p:nvSpPr>
        <p:spPr bwMode="auto">
          <a:xfrm>
            <a:off x="4380832" y="337367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7" name="타원 6"/>
          <p:cNvSpPr/>
          <p:nvPr/>
        </p:nvSpPr>
        <p:spPr bwMode="auto">
          <a:xfrm>
            <a:off x="3584054" y="292494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8" name="타원 7"/>
          <p:cNvSpPr/>
          <p:nvPr/>
        </p:nvSpPr>
        <p:spPr bwMode="auto">
          <a:xfrm>
            <a:off x="3079998" y="2245621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</a:p>
        </p:txBody>
      </p:sp>
      <p:sp>
        <p:nvSpPr>
          <p:cNvPr id="9" name="타원 8"/>
          <p:cNvSpPr/>
          <p:nvPr/>
        </p:nvSpPr>
        <p:spPr bwMode="auto">
          <a:xfrm>
            <a:off x="555478" y="728336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4</a:t>
            </a:r>
          </a:p>
        </p:txBody>
      </p:sp>
      <p:sp>
        <p:nvSpPr>
          <p:cNvPr id="10" name="타원 9"/>
          <p:cNvSpPr/>
          <p:nvPr/>
        </p:nvSpPr>
        <p:spPr bwMode="auto">
          <a:xfrm>
            <a:off x="4873767" y="337366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5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043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회원가입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(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휴대폰 인증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)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8471" y="747281"/>
            <a:ext cx="2520280" cy="369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/>
              <a:t>개인정보 도용 및 가입정보 허용으로 인한 피해를 방지하기 위하여 </a:t>
            </a:r>
            <a:r>
              <a:rPr lang="ko-KR" altLang="en-US" sz="1000" dirty="0" smtClean="0"/>
              <a:t>본인인증을 하는 화면이다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ct val="150000"/>
              </a:lnSpc>
            </a:pPr>
            <a:r>
              <a:rPr lang="ko-KR" altLang="en-US" sz="1000" dirty="0"/>
              <a:t>회원인증방법으로는 </a:t>
            </a:r>
            <a:r>
              <a:rPr lang="en-US" altLang="ko-KR" sz="1000" dirty="0" smtClean="0"/>
              <a:t>2</a:t>
            </a:r>
            <a:r>
              <a:rPr lang="ko-KR" altLang="en-US" sz="1000" dirty="0" smtClean="0"/>
              <a:t>가지 </a:t>
            </a:r>
            <a:r>
              <a:rPr lang="ko-KR" altLang="en-US" sz="1000" dirty="0"/>
              <a:t>방법</a:t>
            </a:r>
            <a:r>
              <a:rPr lang="en-US" altLang="ko-KR" sz="1000" dirty="0"/>
              <a:t>(</a:t>
            </a:r>
            <a:r>
              <a:rPr lang="ko-KR" altLang="en-US" sz="1000" dirty="0"/>
              <a:t>휴대폰인증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해외거주자 또는 외국인</a:t>
            </a:r>
            <a:r>
              <a:rPr lang="en-US" altLang="ko-KR" sz="1000" dirty="0" smtClean="0"/>
              <a:t>)</a:t>
            </a:r>
            <a:r>
              <a:rPr lang="ko-KR" altLang="en-US" sz="1000" dirty="0"/>
              <a:t>이 </a:t>
            </a:r>
            <a:r>
              <a:rPr lang="ko-KR" altLang="en-US" sz="1000" dirty="0" smtClean="0"/>
              <a:t>있다</a:t>
            </a:r>
            <a:r>
              <a:rPr lang="en-US" altLang="ko-KR" sz="10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500" b="1" dirty="0" smtClean="0">
              <a:solidFill>
                <a:srgbClr val="FF9933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①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화면 상단의 회원가입 메뉴를 클릭하여 회원가입을 할 수 있다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9933"/>
                </a:solidFill>
                <a:latin typeface="+mn-ea"/>
              </a:rPr>
              <a:t>②</a:t>
            </a:r>
            <a:r>
              <a:rPr lang="en-US" altLang="ko-KR" sz="1000" b="1" dirty="0">
                <a:solidFill>
                  <a:srgbClr val="FF9933"/>
                </a:solidFill>
                <a:latin typeface="+mn-ea"/>
              </a:rPr>
              <a:t> 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회원가입을 </a:t>
            </a:r>
            <a:r>
              <a:rPr lang="ko-KR" altLang="en-US" sz="1000" dirty="0">
                <a:latin typeface="+mn-ea"/>
              </a:rPr>
              <a:t>하기 위해 </a:t>
            </a:r>
            <a:r>
              <a:rPr lang="ko-KR" altLang="en-US" sz="1000" dirty="0" smtClean="0">
                <a:latin typeface="+mn-ea"/>
              </a:rPr>
              <a:t>휴대폰 </a:t>
            </a:r>
            <a:r>
              <a:rPr lang="ko-KR" altLang="en-US" sz="1000" dirty="0">
                <a:latin typeface="+mn-ea"/>
              </a:rPr>
              <a:t>인증을 한다</a:t>
            </a:r>
            <a:r>
              <a:rPr lang="en-US" altLang="ko-KR" sz="100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n-ea"/>
              </a:rPr>
              <a:t>- </a:t>
            </a:r>
            <a:r>
              <a:rPr lang="ko-KR" altLang="en-US" sz="1000" dirty="0">
                <a:latin typeface="+mn-ea"/>
              </a:rPr>
              <a:t>인증 성공 시 회원가입 수집 동의 화면으로 이동한다</a:t>
            </a:r>
            <a:r>
              <a:rPr lang="en-US" altLang="ko-KR" sz="1000" dirty="0">
                <a:latin typeface="+mn-ea"/>
              </a:rPr>
              <a:t>.</a:t>
            </a:r>
            <a:endParaRPr lang="ko-KR" altLang="en-US" sz="1000" dirty="0"/>
          </a:p>
          <a:p>
            <a:pPr>
              <a:lnSpc>
                <a:spcPct val="150000"/>
              </a:lnSpc>
            </a:pPr>
            <a:endParaRPr lang="en-US" altLang="ko-KR" sz="1000" dirty="0"/>
          </a:p>
          <a:p>
            <a:pPr>
              <a:lnSpc>
                <a:spcPts val="2000"/>
              </a:lnSpc>
            </a:pPr>
            <a:endParaRPr lang="ko-KR" altLang="en-US" sz="1500" b="1" dirty="0">
              <a:solidFill>
                <a:srgbClr val="FF9933"/>
              </a:solidFill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3" y="548680"/>
            <a:ext cx="7066681" cy="6086295"/>
          </a:xfrm>
          <a:prstGeom prst="rect">
            <a:avLst/>
          </a:prstGeom>
        </p:spPr>
      </p:pic>
      <p:sp>
        <p:nvSpPr>
          <p:cNvPr id="12" name="타원 11"/>
          <p:cNvSpPr/>
          <p:nvPr/>
        </p:nvSpPr>
        <p:spPr bwMode="auto">
          <a:xfrm>
            <a:off x="3007990" y="6317866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13" name="타원 12"/>
          <p:cNvSpPr/>
          <p:nvPr/>
        </p:nvSpPr>
        <p:spPr>
          <a:xfrm>
            <a:off x="6153816" y="534885"/>
            <a:ext cx="327273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 bwMode="auto">
          <a:xfrm>
            <a:off x="5922494" y="332656"/>
            <a:ext cx="244434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51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회원가입 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(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해외거주자 또는 외국인 인증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)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8471" y="747281"/>
            <a:ext cx="2520280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/>
              <a:t>개인정보 도용 및 가입정보 허용으로 인한 피해를 방지하기 위하여 </a:t>
            </a:r>
            <a:r>
              <a:rPr lang="ko-KR" altLang="en-US" sz="1000" dirty="0" smtClean="0"/>
              <a:t>본인인증을 하는 화면이다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ct val="150000"/>
              </a:lnSpc>
            </a:pPr>
            <a:r>
              <a:rPr lang="ko-KR" altLang="en-US" sz="1000" dirty="0"/>
              <a:t>회원인증방법으로는 </a:t>
            </a:r>
            <a:r>
              <a:rPr lang="en-US" altLang="ko-KR" sz="1000" dirty="0" smtClean="0"/>
              <a:t>2</a:t>
            </a:r>
            <a:r>
              <a:rPr lang="ko-KR" altLang="en-US" sz="1000" dirty="0" smtClean="0"/>
              <a:t>가지 </a:t>
            </a:r>
            <a:r>
              <a:rPr lang="ko-KR" altLang="en-US" sz="1000" dirty="0"/>
              <a:t>방법</a:t>
            </a:r>
            <a:r>
              <a:rPr lang="en-US" altLang="ko-KR" sz="1000" dirty="0"/>
              <a:t>(</a:t>
            </a:r>
            <a:r>
              <a:rPr lang="ko-KR" altLang="en-US" sz="1000" dirty="0" smtClean="0"/>
              <a:t>휴대폰인증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해외거주자 또는 외국인</a:t>
            </a:r>
            <a:r>
              <a:rPr lang="en-US" altLang="ko-KR" sz="1000" dirty="0" smtClean="0"/>
              <a:t>)</a:t>
            </a:r>
            <a:r>
              <a:rPr lang="ko-KR" altLang="en-US" sz="1000" dirty="0"/>
              <a:t>이 </a:t>
            </a:r>
            <a:r>
              <a:rPr lang="ko-KR" altLang="en-US" sz="1000" dirty="0" smtClean="0"/>
              <a:t>있다</a:t>
            </a:r>
            <a:r>
              <a:rPr lang="en-US" altLang="ko-KR" sz="1000" dirty="0" smtClean="0"/>
              <a:t>.</a:t>
            </a:r>
            <a:endParaRPr lang="en-US" altLang="ko-KR" sz="1000" dirty="0"/>
          </a:p>
          <a:p>
            <a:pPr>
              <a:lnSpc>
                <a:spcPts val="2000"/>
              </a:lnSpc>
            </a:pPr>
            <a:endParaRPr lang="ko-KR" altLang="en-US" sz="1500" b="1" dirty="0">
              <a:solidFill>
                <a:srgbClr val="FF9933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82" y="548680"/>
            <a:ext cx="704215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회원가입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수집동의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8471" y="747281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회원가입 인증을 받고 회원가입을 위해 개인정보 수집 및 이용에 대한 동의를 한다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동의를 하지 않을 경우 회원가입을 할 수 없다</a:t>
            </a:r>
            <a:r>
              <a:rPr lang="en-US" altLang="ko-KR" sz="1000" dirty="0" smtClean="0"/>
              <a:t>.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93" y="548680"/>
            <a:ext cx="685963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94" y="692093"/>
            <a:ext cx="6598999" cy="6012421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566657" y="83926"/>
            <a:ext cx="3671819" cy="333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14">
              <a:lnSpc>
                <a:spcPts val="2600"/>
              </a:lnSpc>
              <a:spcBef>
                <a:spcPts val="179"/>
              </a:spcBef>
            </a:pPr>
            <a:r>
              <a:rPr lang="en-US" altLang="ko-KR" sz="1500" b="1" spc="-150" dirty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2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.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회원가입</a:t>
            </a:r>
            <a:r>
              <a:rPr lang="en-US" altLang="ko-KR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- </a:t>
            </a:r>
            <a:r>
              <a:rPr lang="ko-KR" altLang="en-US" sz="1500" b="1" spc="-150" dirty="0" smtClean="0">
                <a:ln w="3175" cmpd="sng">
                  <a:solidFill>
                    <a:srgbClr val="FF6600">
                      <a:alpha val="0"/>
                    </a:srgb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60000"/>
                    </a:prstClr>
                  </a:innerShdw>
                </a:effectLst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정보등록</a:t>
            </a:r>
            <a:endParaRPr lang="en-US" altLang="ko-KR" sz="1500" b="1" spc="-150" dirty="0" smtClean="0">
              <a:ln w="3175" cmpd="sng">
                <a:solidFill>
                  <a:srgbClr val="FF6600">
                    <a:alpha val="0"/>
                  </a:srgb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innerShdw blurRad="63500" dist="50800" dir="13500000">
                  <a:prstClr val="black">
                    <a:alpha val="60000"/>
                  </a:prstClr>
                </a:innerShdw>
              </a:effectLst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8035" y="5691"/>
            <a:ext cx="409086" cy="43050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563962" indent="-563962">
              <a:lnSpc>
                <a:spcPct val="130000"/>
              </a:lnSpc>
              <a:spcBef>
                <a:spcPts val="269"/>
              </a:spcBef>
              <a:spcAft>
                <a:spcPts val="449"/>
              </a:spcAft>
            </a:pPr>
            <a:r>
              <a:rPr lang="en-US" altLang="ko-KR" sz="19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Ⅰ</a:t>
            </a:r>
            <a:endParaRPr lang="en-US" altLang="ko-KR" sz="19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8471" y="747281"/>
            <a:ext cx="2520280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회원가입을 위해 정보를 등록하는 화면이다</a:t>
            </a:r>
            <a:r>
              <a:rPr lang="en-US" altLang="ko-KR" sz="10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①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en-US" altLang="ko-KR" sz="1000" dirty="0" smtClean="0">
                <a:latin typeface="+mn-ea"/>
              </a:rPr>
              <a:t>* </a:t>
            </a:r>
            <a:r>
              <a:rPr lang="ko-KR" altLang="en-US" sz="1000" dirty="0" smtClean="0">
                <a:latin typeface="+mn-ea"/>
              </a:rPr>
              <a:t>표시된 항목은 필수입력이다</a:t>
            </a:r>
            <a:r>
              <a:rPr lang="en-US" altLang="ko-KR" sz="1000" dirty="0" smtClean="0">
                <a:latin typeface="+mn-ea"/>
              </a:rPr>
              <a:t>.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②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중복확인 버튼을 클릭하여 아이디를 조회한다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 smtClean="0">
                <a:solidFill>
                  <a:srgbClr val="FF9933"/>
                </a:solidFill>
                <a:latin typeface="+mn-ea"/>
              </a:rPr>
              <a:t>③</a:t>
            </a:r>
            <a:r>
              <a:rPr lang="en-US" altLang="ko-KR" sz="1000" b="1" dirty="0" smtClean="0">
                <a:solidFill>
                  <a:srgbClr val="FF9933"/>
                </a:solidFill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확인 버튼 클릭 시 회원가입이 완료된다</a:t>
            </a:r>
            <a:r>
              <a:rPr lang="en-US" altLang="ko-KR" sz="1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+mn-ea"/>
              </a:rPr>
              <a:t>- </a:t>
            </a:r>
            <a:r>
              <a:rPr lang="ko-KR" altLang="en-US" sz="1000" dirty="0" smtClean="0">
                <a:latin typeface="+mn-ea"/>
              </a:rPr>
              <a:t>메인 화면으로 이동하여 아이디</a:t>
            </a:r>
            <a:r>
              <a:rPr lang="en-US" altLang="ko-KR" sz="1000" dirty="0" smtClean="0">
                <a:latin typeface="+mn-ea"/>
              </a:rPr>
              <a:t>/</a:t>
            </a:r>
            <a:r>
              <a:rPr lang="ko-KR" altLang="en-US" sz="1000" dirty="0" smtClean="0">
                <a:latin typeface="+mn-ea"/>
              </a:rPr>
              <a:t>패스워드를 입력하고 로그인 한다</a:t>
            </a:r>
            <a:r>
              <a:rPr lang="en-US" altLang="ko-KR" sz="1000" dirty="0" smtClean="0">
                <a:latin typeface="+mn-ea"/>
              </a:rPr>
              <a:t>.</a:t>
            </a:r>
            <a:endParaRPr lang="en-US" altLang="ko-KR" sz="1000" dirty="0"/>
          </a:p>
          <a:p>
            <a:pPr>
              <a:lnSpc>
                <a:spcPct val="150000"/>
              </a:lnSpc>
            </a:pPr>
            <a:endParaRPr lang="en-US" altLang="ko-KR" sz="1000" dirty="0" smtClean="0"/>
          </a:p>
        </p:txBody>
      </p:sp>
      <p:sp>
        <p:nvSpPr>
          <p:cNvPr id="7" name="타원 6"/>
          <p:cNvSpPr/>
          <p:nvPr/>
        </p:nvSpPr>
        <p:spPr bwMode="auto">
          <a:xfrm>
            <a:off x="1135782" y="2772699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1</a:t>
            </a:r>
          </a:p>
        </p:txBody>
      </p:sp>
      <p:sp>
        <p:nvSpPr>
          <p:cNvPr id="8" name="타원 7"/>
          <p:cNvSpPr/>
          <p:nvPr/>
        </p:nvSpPr>
        <p:spPr bwMode="auto">
          <a:xfrm>
            <a:off x="3224014" y="3240540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2</a:t>
            </a:r>
          </a:p>
        </p:txBody>
      </p:sp>
      <p:sp>
        <p:nvSpPr>
          <p:cNvPr id="9" name="타원 8"/>
          <p:cNvSpPr/>
          <p:nvPr/>
        </p:nvSpPr>
        <p:spPr bwMode="auto">
          <a:xfrm>
            <a:off x="3089575" y="5085184"/>
            <a:ext cx="268877" cy="253647"/>
          </a:xfrm>
          <a:prstGeom prst="ellipse">
            <a:avLst/>
          </a:prstGeom>
          <a:solidFill>
            <a:srgbClr val="FFC000"/>
          </a:solidFill>
          <a:ln w="6350" algn="ctr">
            <a:noFill/>
            <a:prstDash val="solid"/>
            <a:miter lim="800000"/>
            <a:headEnd/>
            <a:tailEnd/>
          </a:ln>
          <a:extLst/>
        </p:spPr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ebdings" pitchFamily="18" charset="2"/>
              </a:rPr>
              <a:t>3</a:t>
            </a:r>
            <a:endParaRPr lang="en-US" altLang="ko-KR" sz="9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sym typeface="Webdings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719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슬라이드 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11152</TotalTime>
  <Words>1157</Words>
  <Application>Microsoft Office PowerPoint</Application>
  <PresentationFormat>사용자 지정</PresentationFormat>
  <Paragraphs>232</Paragraphs>
  <Slides>26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2" baseType="lpstr">
      <vt:lpstr>HY견고딕</vt:lpstr>
      <vt:lpstr>HY울릉도M</vt:lpstr>
      <vt:lpstr>맑은 고딕</vt:lpstr>
      <vt:lpstr>Arial</vt:lpstr>
      <vt:lpstr>Webdings</vt:lpstr>
      <vt:lpstr>슬라이드 마스터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ok</dc:creator>
  <cp:lastModifiedBy>Windows 사용자</cp:lastModifiedBy>
  <cp:revision>903</cp:revision>
  <cp:lastPrinted>2019-07-08T05:52:25Z</cp:lastPrinted>
  <dcterms:created xsi:type="dcterms:W3CDTF">2015-05-17T13:55:57Z</dcterms:created>
  <dcterms:modified xsi:type="dcterms:W3CDTF">2019-07-08T06:10:10Z</dcterms:modified>
</cp:coreProperties>
</file>