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4" r:id="rId2"/>
    <p:sldId id="257" r:id="rId3"/>
    <p:sldId id="264" r:id="rId4"/>
    <p:sldId id="272" r:id="rId5"/>
    <p:sldId id="268" r:id="rId6"/>
    <p:sldId id="269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D7F"/>
    <a:srgbClr val="0E3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20" y="-1388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3620-D9B4-423F-8EA5-711B0FF2DA1F}" type="datetimeFigureOut">
              <a:rPr lang="ko-KR" altLang="en-US" smtClean="0"/>
              <a:t>2018-08-13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7A9A8-B895-4487-A5F1-1400A4D4BF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59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9155-3C91-487E-AD61-49C6E57F7619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3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2954-875E-471A-9636-9FBC8514EA7F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6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9E95-2E19-42D4-BE9A-1F53AE6ABA17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99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0EB9-504C-4EF6-9939-443462580BB7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94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2DC-F766-4FA0-B233-B7E47E1297AE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26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060-636B-4569-9AC7-63BE61C09CB1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49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8FDD-B5AD-4763-9C1D-F15558A1C802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51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D8D3-07A6-4342-8490-984695476CD0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62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50FC-3EAB-49E1-9BBA-806D57C4D84D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68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7712-98DF-44CB-A7FA-6FD9CC56ADF9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79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4C5D-68AD-458F-BBA7-467D1D0CB03A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93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DEEC-9223-446F-A947-C2A4D21BD443}" type="datetime1">
              <a:rPr lang="ko-KR" altLang="en-US" smtClean="0"/>
              <a:t>2018-08-13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1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4590" b="8602"/>
          <a:stretch/>
        </p:blipFill>
        <p:spPr>
          <a:xfrm>
            <a:off x="29419" y="-187095"/>
            <a:ext cx="6799162" cy="47315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96" y="8700985"/>
            <a:ext cx="1093985" cy="7819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073124" y="1300757"/>
            <a:ext cx="4505464" cy="1564080"/>
            <a:chOff x="1224996" y="1722970"/>
            <a:chExt cx="6059272" cy="2103487"/>
          </a:xfrm>
        </p:grpSpPr>
        <p:sp>
          <p:nvSpPr>
            <p:cNvPr id="8" name="직사각형 7"/>
            <p:cNvSpPr/>
            <p:nvPr/>
          </p:nvSpPr>
          <p:spPr>
            <a:xfrm>
              <a:off x="1224996" y="1722970"/>
              <a:ext cx="6059272" cy="1980272"/>
            </a:xfrm>
            <a:prstGeom prst="rect">
              <a:avLst/>
            </a:prstGeom>
            <a:solidFill>
              <a:srgbClr val="0E3D7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338" dirty="0"/>
            </a:p>
          </p:txBody>
        </p:sp>
        <p:sp>
          <p:nvSpPr>
            <p:cNvPr id="9" name="한쪽 모서리가 잘린 사각형 8"/>
            <p:cNvSpPr/>
            <p:nvPr/>
          </p:nvSpPr>
          <p:spPr>
            <a:xfrm flipV="1">
              <a:off x="1260486" y="1804696"/>
              <a:ext cx="5946772" cy="1799730"/>
            </a:xfrm>
            <a:prstGeom prst="snip1Rect">
              <a:avLst>
                <a:gd name="adj" fmla="val 27568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338" dirty="0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94" l="0" r="99443"/>
                      </a14:imgEffect>
                      <a14:imgEffect>
                        <a14:sharpenSoften amount="50000"/>
                      </a14:imgEffect>
                      <a14:imgEffect>
                        <a14:colorTemperature colorTemp="4778"/>
                      </a14:imgEffect>
                      <a14:imgEffect>
                        <a14:saturation sat="30000"/>
                      </a14:imgEffect>
                      <a14:imgEffect>
                        <a14:brightnessContrast bright="-24000" contrast="6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1538" y="2940489"/>
              <a:ext cx="662130" cy="885968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1722938" y="2896672"/>
              <a:ext cx="5060857" cy="647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ko-KR" sz="1338" b="1" dirty="0">
                <a:solidFill>
                  <a:schemeClr val="bg1"/>
                </a:solidFill>
                <a:latin typeface="Apple SD Gothic Neo ExtraBold" charset="-127"/>
                <a:ea typeface="Apple SD Gothic Neo ExtraBold" charset="-127"/>
                <a:cs typeface="Apple SD Gothic Neo ExtraBold" charset="-127"/>
              </a:endParaRPr>
            </a:p>
            <a:p>
              <a:pPr algn="ctr"/>
              <a:r>
                <a:rPr lang="en-US" altLang="ko-KR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ADVANCED</a:t>
              </a:r>
              <a:r>
                <a:rPr lang="ko-KR" altLang="en-US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BIO HEALTH</a:t>
              </a:r>
              <a:r>
                <a:rPr lang="ko-KR" altLang="en-US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 </a:t>
              </a:r>
              <a:r>
                <a:rPr lang="en-US" altLang="ko-KR" sz="119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 ExtraBold" charset="-127"/>
                  <a:cs typeface="Times New Roman" panose="02020603050405020304" pitchFamily="18" charset="0"/>
                </a:rPr>
                <a:t>INNOVATION PROGRAM</a:t>
              </a:r>
              <a:endParaRPr lang="ko-KR" altLang="en-US" sz="1190" b="1" i="1" dirty="0">
                <a:solidFill>
                  <a:schemeClr val="bg1"/>
                </a:solidFill>
                <a:latin typeface="Times New Roman" panose="02020603050405020304" pitchFamily="18" charset="0"/>
                <a:ea typeface="Apple SD Gothic Neo ExtraBold" charset="-127"/>
                <a:cs typeface="Times New Roman" panose="02020603050405020304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239179" y="1933273"/>
              <a:ext cx="5922380" cy="1232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ko-KR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“</a:t>
              </a:r>
              <a:r>
                <a:rPr lang="ko-KR" altLang="en-US" sz="2677" b="1" spc="-223" dirty="0">
                  <a:solidFill>
                    <a:schemeClr val="bg1"/>
                  </a:solidFill>
                  <a:latin typeface="BroadwayEngraved BT" pitchFamily="2" charset="0"/>
                  <a:ea typeface="Apple SD Gothic Neo" charset="-127"/>
                  <a:cs typeface="Apple SD Gothic Neo" charset="-127"/>
                </a:rPr>
                <a:t>바이오헬스최고위혁신과정</a:t>
              </a:r>
              <a:r>
                <a:rPr lang="en-US" altLang="ko-KR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"</a:t>
              </a:r>
            </a:p>
            <a:p>
              <a:pPr lvl="0" algn="ctr"/>
              <a:r>
                <a:rPr lang="ko-KR" altLang="en-US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제 </a:t>
              </a:r>
              <a:r>
                <a:rPr lang="en-US" altLang="ko-KR" sz="2677" b="1" i="1" spc="-223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" charset="-127"/>
                  <a:cs typeface="Times New Roman" panose="02020603050405020304" pitchFamily="18" charset="0"/>
                </a:rPr>
                <a:t>3</a:t>
              </a:r>
              <a:r>
                <a:rPr lang="ko-KR" altLang="en-US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기 </a:t>
              </a:r>
              <a:r>
                <a:rPr lang="en-US" altLang="ko-KR" sz="2677" b="1" i="1" spc="-223" dirty="0">
                  <a:solidFill>
                    <a:schemeClr val="bg1"/>
                  </a:solidFill>
                  <a:latin typeface="Times New Roman" panose="02020603050405020304" pitchFamily="18" charset="0"/>
                  <a:ea typeface="Apple SD Gothic Neo" charset="-127"/>
                  <a:cs typeface="Times New Roman" panose="02020603050405020304" pitchFamily="18" charset="0"/>
                </a:rPr>
                <a:t>BHP</a:t>
              </a:r>
              <a:r>
                <a:rPr lang="en-US" altLang="ko-KR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 </a:t>
              </a:r>
              <a:r>
                <a:rPr lang="ko-KR" altLang="en-US" sz="2677" b="1" spc="-223" dirty="0">
                  <a:solidFill>
                    <a:schemeClr val="bg1"/>
                  </a:solidFill>
                  <a:latin typeface="Apple SD Gothic Neo" charset="-127"/>
                  <a:ea typeface="Apple SD Gothic Neo" charset="-127"/>
                  <a:cs typeface="Apple SD Gothic Neo" charset="-127"/>
                </a:rPr>
                <a:t>모집 안내</a:t>
              </a:r>
              <a:endParaRPr lang="ko-KR" altLang="en-US" sz="2677" b="1" spc="-223" dirty="0">
                <a:solidFill>
                  <a:schemeClr val="bg1"/>
                </a:solidFill>
                <a:latin typeface="Apple SD Gothic Neo" charset="-127"/>
                <a:ea typeface="Apple SD Gothic Neo" charset="-127"/>
                <a:cs typeface="Apple SD Gothic Neo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966038" y="797935"/>
            <a:ext cx="1617650" cy="836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33" b="1" i="1" spc="-223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pple SD Gothic Neo" charset="-127"/>
                <a:cs typeface="Times New Roman" panose="02020603050405020304" pitchFamily="18" charset="0"/>
              </a:rPr>
              <a:t>2018</a:t>
            </a:r>
            <a:endParaRPr lang="ko-KR" altLang="en-US" sz="4833" b="1" i="1" spc="-223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Apple SD Gothic Neo" charset="-127"/>
              <a:cs typeface="Times New Roman" panose="020206030504050203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90434" y="1118604"/>
            <a:ext cx="3010033" cy="27546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190" b="1" i="1" spc="-223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중심에는 바이오 헬스 산업이</a:t>
            </a:r>
            <a:r>
              <a:rPr lang="en-US" altLang="ko-KR" sz="1190" b="1" i="1" spc="-223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190" b="1" i="1" spc="-223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35" y="70178"/>
            <a:ext cx="936619" cy="53190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457006" y="2901534"/>
            <a:ext cx="6210947" cy="569236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38" dirty="0"/>
          </a:p>
        </p:txBody>
      </p:sp>
      <p:sp>
        <p:nvSpPr>
          <p:cNvPr id="20" name="TextBox 19"/>
          <p:cNvSpPr txBox="1"/>
          <p:nvPr/>
        </p:nvSpPr>
        <p:spPr>
          <a:xfrm>
            <a:off x="564091" y="3306807"/>
            <a:ext cx="1216843" cy="3327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818" b="1" dirty="0">
                <a:solidFill>
                  <a:schemeClr val="bg1"/>
                </a:solidFill>
              </a:rPr>
              <a:t>   과정 프로그램 특징</a:t>
            </a:r>
            <a:endParaRPr lang="en-US" altLang="ko-KR" sz="818" b="1" dirty="0">
              <a:solidFill>
                <a:schemeClr val="bg1"/>
              </a:solidFill>
            </a:endParaRPr>
          </a:p>
          <a:p>
            <a:endParaRPr lang="ko-KR" altLang="en-US" sz="744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921" y="3687623"/>
            <a:ext cx="1210015" cy="2182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44" b="1" dirty="0">
                <a:solidFill>
                  <a:schemeClr val="bg1"/>
                </a:solidFill>
              </a:rPr>
              <a:t>    </a:t>
            </a:r>
            <a:r>
              <a:rPr lang="ko-KR" altLang="en-US" sz="818" b="1" dirty="0">
                <a:solidFill>
                  <a:schemeClr val="bg1"/>
                </a:solidFill>
              </a:rPr>
              <a:t>모집 일정 및 안내</a:t>
            </a:r>
            <a:r>
              <a:rPr lang="ko-KR" altLang="en-US" sz="744" b="1" dirty="0">
                <a:solidFill>
                  <a:schemeClr val="bg1"/>
                </a:solidFill>
              </a:rPr>
              <a:t>         </a:t>
            </a:r>
            <a:endParaRPr lang="ko-KR" altLang="en-US" sz="744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921" y="4006616"/>
            <a:ext cx="1210015" cy="56175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744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818" b="1" dirty="0">
                <a:solidFill>
                  <a:schemeClr val="bg1"/>
                </a:solidFill>
              </a:rPr>
              <a:t>과정 지원 자격</a:t>
            </a:r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en-US" altLang="ko-KR" sz="744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744" b="1" dirty="0">
                <a:solidFill>
                  <a:schemeClr val="bg1"/>
                </a:solidFill>
              </a:rPr>
              <a:t>         </a:t>
            </a:r>
            <a:endParaRPr lang="ko-KR" altLang="en-US" sz="744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5751" y="3293178"/>
            <a:ext cx="4206147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18" b="1" dirty="0" err="1"/>
              <a:t>바이오헬스</a:t>
            </a:r>
            <a:r>
              <a:rPr lang="ko-KR" altLang="en-US" sz="818" b="1" dirty="0"/>
              <a:t> 관련 최신 기술을 참여기업에 접목 </a:t>
            </a:r>
            <a:r>
              <a:rPr lang="en-US" altLang="ko-KR" sz="818" b="1" dirty="0"/>
              <a:t>· </a:t>
            </a:r>
            <a:r>
              <a:rPr lang="ko-KR" altLang="en-US" sz="818" b="1" dirty="0"/>
              <a:t>기술혁신 및 신사업 분야 진출 지원</a:t>
            </a:r>
            <a:r>
              <a:rPr lang="en-US" altLang="ko-KR" sz="818" b="1" dirty="0"/>
              <a:t>, </a:t>
            </a:r>
          </a:p>
          <a:p>
            <a:r>
              <a:rPr lang="ko-KR" altLang="en-US" sz="818" b="1" dirty="0"/>
              <a:t>카이스트 교수와 초빙 전문가 </a:t>
            </a:r>
            <a:r>
              <a:rPr lang="en-US" altLang="ko-KR" sz="818" b="1" dirty="0"/>
              <a:t>45</a:t>
            </a:r>
            <a:r>
              <a:rPr lang="ko-KR" altLang="en-US" sz="818" b="1" dirty="0"/>
              <a:t>인의 최고 수준 강의</a:t>
            </a:r>
            <a:r>
              <a:rPr lang="en-US" altLang="ko-KR" sz="818" b="1" dirty="0"/>
              <a:t>, </a:t>
            </a:r>
            <a:r>
              <a:rPr lang="ko-KR" altLang="en-US" sz="818" b="1" dirty="0"/>
              <a:t>국내외 산업 시찰 및 세미나 지원</a:t>
            </a:r>
            <a:endParaRPr lang="ko-KR" altLang="en-US" sz="818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92588" y="3687623"/>
            <a:ext cx="2582758" cy="218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년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월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일까지  서류 접수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교육비 등 별도 고지</a:t>
            </a:r>
            <a:endParaRPr lang="ko-KR" altLang="en-US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1216" y="3988855"/>
            <a:ext cx="4769652" cy="21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18" b="1" dirty="0"/>
              <a:t>바이오헬스 관련 기업 임원</a:t>
            </a:r>
            <a:r>
              <a:rPr lang="en-US" altLang="ko-KR" sz="818" b="1" dirty="0"/>
              <a:t>(</a:t>
            </a:r>
            <a:r>
              <a:rPr lang="ko-KR" altLang="en-US" sz="818" b="1" dirty="0"/>
              <a:t>예비창업자 포함</a:t>
            </a:r>
            <a:r>
              <a:rPr lang="en-US" altLang="ko-KR" sz="818" b="1" dirty="0"/>
              <a:t>), </a:t>
            </a:r>
            <a:r>
              <a:rPr lang="ko-KR" altLang="en-US" sz="818" b="1" dirty="0"/>
              <a:t>관련 공공기관 또는 유관부서 관계자 등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ko-KR" altLang="en-US" sz="818" b="1" dirty="0"/>
              <a:t>명 내외</a:t>
            </a:r>
            <a:endParaRPr lang="ko-KR" altLang="en-US" sz="818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795526" y="4166268"/>
            <a:ext cx="4530022" cy="43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490" indent="-127490">
              <a:buFont typeface="Wingdings" pitchFamily="2" charset="2"/>
              <a:buChar char="Ø"/>
            </a:pPr>
            <a:r>
              <a:rPr lang="ko-KR" altLang="en-US" sz="744" b="1" dirty="0"/>
              <a:t>이노비즈 기업으로 바이오헬스 관련 기업</a:t>
            </a:r>
            <a:r>
              <a:rPr lang="en-US" altLang="ko-KR" sz="744" b="1" dirty="0"/>
              <a:t>(</a:t>
            </a:r>
            <a:r>
              <a:rPr lang="ko-KR" altLang="en-US" sz="744" b="1" dirty="0"/>
              <a:t>식품</a:t>
            </a:r>
            <a:r>
              <a:rPr lang="en-US" altLang="ko-KR" sz="744" b="1" dirty="0"/>
              <a:t>/</a:t>
            </a:r>
            <a:r>
              <a:rPr lang="ko-KR" altLang="en-US" sz="744" b="1" dirty="0"/>
              <a:t>제약</a:t>
            </a:r>
            <a:r>
              <a:rPr lang="en-US" altLang="ko-KR" sz="744" b="1" dirty="0"/>
              <a:t>/</a:t>
            </a:r>
            <a:r>
              <a:rPr lang="ko-KR" altLang="en-US" sz="744" b="1" dirty="0"/>
              <a:t>환</a:t>
            </a:r>
            <a:r>
              <a:rPr lang="ko-KR" altLang="en-US" sz="744" b="1" dirty="0"/>
              <a:t>경</a:t>
            </a:r>
            <a:r>
              <a:rPr lang="en-US" altLang="ko-KR" sz="744" b="1" dirty="0"/>
              <a:t>/</a:t>
            </a:r>
            <a:r>
              <a:rPr lang="ko-KR" altLang="en-US" sz="744" b="1" dirty="0"/>
              <a:t>화학</a:t>
            </a:r>
            <a:r>
              <a:rPr lang="en-US" altLang="ko-KR" sz="744" b="1" dirty="0"/>
              <a:t>/SW/</a:t>
            </a:r>
            <a:r>
              <a:rPr lang="ko-KR" altLang="en-US" sz="744" b="1" dirty="0"/>
              <a:t>정보통신</a:t>
            </a:r>
            <a:r>
              <a:rPr lang="en-US" altLang="ko-KR" sz="744" b="1" dirty="0"/>
              <a:t>/</a:t>
            </a:r>
            <a:r>
              <a:rPr lang="ko-KR" altLang="en-US" sz="744" b="1" dirty="0"/>
              <a:t>전기전자 기업</a:t>
            </a:r>
            <a:r>
              <a:rPr lang="en-US" altLang="ko-KR" sz="744" b="1" dirty="0"/>
              <a:t>)</a:t>
            </a:r>
            <a:r>
              <a:rPr lang="ko-KR" altLang="en-US" sz="744" b="1" dirty="0"/>
              <a:t>우대</a:t>
            </a:r>
            <a:endParaRPr lang="en-US" altLang="ko-KR" sz="744" b="1" dirty="0"/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744" b="1" dirty="0"/>
              <a:t>바이오헬스 관련 기업 창업 예정 모회사</a:t>
            </a:r>
            <a:r>
              <a:rPr lang="en-US" altLang="ko-KR" sz="744" b="1" dirty="0"/>
              <a:t>/ </a:t>
            </a:r>
            <a:r>
              <a:rPr lang="ko-KR" altLang="en-US" sz="744" b="1" dirty="0"/>
              <a:t>정부기관 관계자 및 공공기관 임원</a:t>
            </a:r>
            <a:r>
              <a:rPr lang="en-US" altLang="ko-KR" sz="744" b="1" dirty="0"/>
              <a:t>/</a:t>
            </a:r>
            <a:r>
              <a:rPr lang="ko-KR" altLang="en-US" sz="744" b="1" dirty="0"/>
              <a:t>기타전문가 그룹</a:t>
            </a:r>
            <a:endParaRPr lang="en-US" altLang="ko-KR" sz="744" b="1" dirty="0"/>
          </a:p>
          <a:p>
            <a:r>
              <a:rPr lang="en-US" altLang="ko-KR" sz="744" b="1" dirty="0"/>
              <a:t>    (</a:t>
            </a:r>
            <a:r>
              <a:rPr lang="ko-KR" altLang="en-US" sz="744" b="1" dirty="0"/>
              <a:t>금융</a:t>
            </a:r>
            <a:r>
              <a:rPr lang="en-US" altLang="ko-KR" sz="744" b="1" dirty="0"/>
              <a:t>/</a:t>
            </a:r>
            <a:r>
              <a:rPr lang="ko-KR" altLang="en-US" sz="744" b="1" dirty="0"/>
              <a:t>세무</a:t>
            </a:r>
            <a:r>
              <a:rPr lang="en-US" altLang="ko-KR" sz="744" b="1" dirty="0"/>
              <a:t>/</a:t>
            </a:r>
            <a:r>
              <a:rPr lang="ko-KR" altLang="en-US" sz="744" b="1" dirty="0"/>
              <a:t>특허</a:t>
            </a:r>
            <a:r>
              <a:rPr lang="en-US" altLang="ko-KR" sz="744" b="1" dirty="0"/>
              <a:t>)</a:t>
            </a:r>
            <a:r>
              <a:rPr lang="ko-KR" altLang="en-US" sz="744" b="1" dirty="0"/>
              <a:t> </a:t>
            </a:r>
            <a:endParaRPr lang="ko-KR" altLang="en-US" sz="744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9551" y="4606046"/>
            <a:ext cx="1211385" cy="71057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744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818" b="1" dirty="0">
                <a:solidFill>
                  <a:schemeClr val="bg1"/>
                </a:solidFill>
              </a:rPr>
              <a:t>과정 지원 절차</a:t>
            </a:r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en-US" altLang="ko-KR" sz="744" b="1" dirty="0">
              <a:solidFill>
                <a:schemeClr val="bg1"/>
              </a:solidFill>
            </a:endParaRPr>
          </a:p>
          <a:p>
            <a:pPr algn="ctr"/>
            <a:endParaRPr lang="en-US" altLang="ko-KR" sz="744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744" b="1" dirty="0">
                <a:solidFill>
                  <a:schemeClr val="bg1"/>
                </a:solidFill>
              </a:rPr>
              <a:t>         </a:t>
            </a:r>
            <a:endParaRPr lang="en-US" altLang="ko-KR" sz="744" b="1" dirty="0">
              <a:solidFill>
                <a:schemeClr val="bg1"/>
              </a:solidFill>
            </a:endParaRPr>
          </a:p>
          <a:p>
            <a:pPr algn="ctr"/>
            <a:endParaRPr lang="ko-KR" altLang="en-US" sz="223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9846" y="4578202"/>
            <a:ext cx="4397467" cy="21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18" b="1" dirty="0"/>
              <a:t>양식서류 제출</a:t>
            </a:r>
            <a:r>
              <a:rPr lang="en-US" altLang="ko-KR" sz="818" b="1" dirty="0"/>
              <a:t>(</a:t>
            </a:r>
            <a:r>
              <a:rPr lang="ko-KR" altLang="en-US" sz="818" b="1" dirty="0"/>
              <a:t>사전문의</a:t>
            </a:r>
            <a:r>
              <a:rPr lang="en-US" altLang="ko-KR" sz="818" b="1" dirty="0"/>
              <a:t>)</a:t>
            </a:r>
            <a:r>
              <a:rPr lang="ko-KR" altLang="en-US" sz="818" b="1" dirty="0"/>
              <a:t> 후 심사 및 통보</a:t>
            </a:r>
            <a:r>
              <a:rPr lang="en-US" altLang="ko-KR" sz="818" b="1" dirty="0"/>
              <a:t>, </a:t>
            </a:r>
            <a:r>
              <a:rPr lang="ko-KR" altLang="en-US" sz="818" b="1" dirty="0"/>
              <a:t>우편 또는 이메일 접수 가능 </a:t>
            </a:r>
            <a:endParaRPr lang="ko-KR" altLang="en-US" sz="818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9417" y="4725249"/>
            <a:ext cx="4871279" cy="595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490" indent="-127490">
              <a:buFont typeface="Wingdings" pitchFamily="2" charset="2"/>
              <a:buChar char="Ø"/>
            </a:pP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본 과정 지원 시 카이스트 홈페이지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(www.kaist.ac.kr)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알림 사항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메인 화면 좌하단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참조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알림 사항에서 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바이오헬스최고위혁신과정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검색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세부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안내문과 지원서 양식 내려받기 가능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지원서류를 이메일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혹은 팩스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로 발송 후 전형료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만원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를 아래 계좌로 입금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입금계좌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우리은행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(025-310617-01-001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한국과학기술원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합격 통보 후 교육비도 동일 계좌 입금 </a:t>
            </a:r>
            <a:endParaRPr lang="ko-KR" altLang="en-US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092" y="5455394"/>
            <a:ext cx="1210015" cy="3440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818" b="1" dirty="0">
                <a:solidFill>
                  <a:schemeClr val="bg1"/>
                </a:solidFill>
              </a:rPr>
              <a:t>          제출 서류</a:t>
            </a:r>
            <a:endParaRPr lang="en-US" altLang="ko-KR" sz="818" b="1" dirty="0">
              <a:solidFill>
                <a:schemeClr val="bg1"/>
              </a:solidFill>
            </a:endParaRPr>
          </a:p>
          <a:p>
            <a:r>
              <a:rPr lang="ko-KR" altLang="en-US" sz="818" b="1" dirty="0">
                <a:solidFill>
                  <a:schemeClr val="bg1"/>
                </a:solidFill>
              </a:rPr>
              <a:t>         </a:t>
            </a:r>
            <a:endParaRPr lang="ko-KR" altLang="en-US" sz="818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5758" y="5435747"/>
            <a:ext cx="4645824" cy="34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과정 지원서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부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소정 양식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메일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하단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접수 후 아래 서류 추후 접수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증명사진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매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소속회사 증빙서류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사업자등록증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재직증명서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전년도 회사 재무제표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세무사 확인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0921" y="5882872"/>
            <a:ext cx="1210015" cy="2182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818" b="1" dirty="0">
                <a:solidFill>
                  <a:schemeClr val="bg1"/>
                </a:solidFill>
              </a:rPr>
              <a:t>  과정 일정 및 장소         </a:t>
            </a:r>
            <a:endParaRPr lang="ko-KR" altLang="en-US" sz="818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2587" y="5809683"/>
            <a:ext cx="3477234" cy="344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년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월부터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년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월까지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개월 간 매주 목요일 오후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시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~9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시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분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카이스트 도곡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서울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캠퍼스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B02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강의실</a:t>
            </a:r>
            <a:endParaRPr lang="ko-KR" altLang="en-US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" y="6505737"/>
            <a:ext cx="1211385" cy="147687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818" b="1" dirty="0">
                <a:solidFill>
                  <a:schemeClr val="bg1"/>
                </a:solidFill>
              </a:rPr>
              <a:t>차별화 된 참여기업</a:t>
            </a:r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818" b="1" dirty="0">
                <a:solidFill>
                  <a:schemeClr val="bg1"/>
                </a:solidFill>
              </a:rPr>
              <a:t>지원 내용</a:t>
            </a:r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818" b="1" dirty="0">
                <a:solidFill>
                  <a:schemeClr val="bg1"/>
                </a:solidFill>
              </a:rPr>
              <a:t>         </a:t>
            </a:r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endParaRPr lang="ko-KR" altLang="en-US" sz="818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4443" y="6505737"/>
            <a:ext cx="4625682" cy="147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490" indent="-127490">
              <a:buFont typeface="Wingdings" pitchFamily="2" charset="2"/>
              <a:buChar char="Ø"/>
            </a:pPr>
            <a:r>
              <a:rPr lang="ko-KR" altLang="en-US" sz="818" b="1" dirty="0"/>
              <a:t>세미나를 통해 참여 기업 분석 및 희망 기술 이전 사항 파악</a:t>
            </a:r>
            <a:endParaRPr lang="en-US" altLang="ko-KR" sz="818" b="1" dirty="0"/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818" b="1" dirty="0"/>
              <a:t>매주 외부 전문가</a:t>
            </a:r>
            <a:r>
              <a:rPr lang="en-US" altLang="ko-KR" sz="818" b="1" dirty="0"/>
              <a:t>(</a:t>
            </a:r>
            <a:r>
              <a:rPr lang="ko-KR" altLang="en-US" sz="818" b="1" dirty="0"/>
              <a:t>참여 기업이 희망하는 전문가 위주</a:t>
            </a:r>
            <a:r>
              <a:rPr lang="en-US" altLang="ko-KR" sz="818" b="1" dirty="0"/>
              <a:t>)</a:t>
            </a:r>
            <a:r>
              <a:rPr lang="ko-KR" altLang="en-US" sz="818" b="1" dirty="0"/>
              <a:t>를 초청하여 교류 및 상담 지원</a:t>
            </a:r>
            <a:endParaRPr lang="en-US" altLang="ko-KR" sz="818" b="1" dirty="0"/>
          </a:p>
          <a:p>
            <a:r>
              <a:rPr lang="en-US" altLang="ko-KR" sz="818" b="1" dirty="0"/>
              <a:t> </a:t>
            </a:r>
            <a:r>
              <a:rPr lang="en-US" altLang="ko-KR" sz="818" b="1" dirty="0"/>
              <a:t>           : </a:t>
            </a:r>
            <a:r>
              <a:rPr lang="ko-KR" altLang="en-US" sz="818" b="1" dirty="0"/>
              <a:t>참여 기업에 도움이 되는 홍보 제작 전문가</a:t>
            </a:r>
            <a:r>
              <a:rPr lang="en-US" altLang="ko-KR" sz="818" b="1" dirty="0"/>
              <a:t>/ </a:t>
            </a:r>
            <a:r>
              <a:rPr lang="ko-KR" altLang="en-US" sz="818" b="1" dirty="0"/>
              <a:t>중국 전문가</a:t>
            </a:r>
            <a:r>
              <a:rPr lang="en-US" altLang="ko-KR" sz="818" b="1" dirty="0"/>
              <a:t>/ </a:t>
            </a:r>
            <a:r>
              <a:rPr lang="ko-KR" altLang="en-US" sz="818" b="1" dirty="0"/>
              <a:t>다수의 실무 전문가 초청</a:t>
            </a:r>
            <a:endParaRPr lang="en-US" altLang="ko-KR" sz="818" b="1" dirty="0"/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818" b="1" dirty="0"/>
              <a:t>카이스트 출신의 해외 유학 예정자 및 벤처 캐피털과의 과정 참여 기업과 연결</a:t>
            </a:r>
            <a:endParaRPr lang="en-US" altLang="ko-KR" sz="818" b="1" dirty="0"/>
          </a:p>
          <a:p>
            <a:r>
              <a:rPr lang="en-US" altLang="ko-KR" sz="818" b="1" dirty="0"/>
              <a:t>            : </a:t>
            </a:r>
            <a:r>
              <a:rPr lang="ko-KR" altLang="en-US" sz="818" b="1" dirty="0"/>
              <a:t>관심 기업에게 카이스트 출신의 유학 예정자 또는 벤처캐피털과의 협력 지원</a:t>
            </a:r>
            <a:endParaRPr lang="en-US" altLang="ko-KR" sz="818" b="1" dirty="0"/>
          </a:p>
          <a:p>
            <a:pPr marL="127490" indent="-127490">
              <a:buFont typeface="Wingdings" pitchFamily="2" charset="2"/>
              <a:buChar char="Ø"/>
            </a:pPr>
            <a:r>
              <a:rPr lang="ko-KR" altLang="en-US" sz="818" b="1" dirty="0"/>
              <a:t>기타 지원</a:t>
            </a:r>
            <a:endParaRPr lang="en-US" altLang="ko-KR" sz="818" b="1" dirty="0"/>
          </a:p>
          <a:p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과정 참여 기업을 위한 카이스트 재학생 대상 공모전 진행 지원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기업 홍보물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웹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APP,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동영상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제작 지원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콘텐트 제작 자문위원을 통한 연계 지원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MBC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소속 중견 탤런트와 참여 기업들 간의 공동 홍보 지원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카이스트 출신 및 기타 투자자 그룹과 참여 기업 간의 협력 지원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과정 수료 후 동문 참여 기업들 간의 정기적이고 지속적인 모임 지원</a:t>
            </a:r>
            <a:endParaRPr lang="ko-KR" altLang="en-US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7750" y="8041534"/>
            <a:ext cx="1210015" cy="4472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44" b="1" dirty="0">
                <a:solidFill>
                  <a:schemeClr val="bg1"/>
                </a:solidFill>
              </a:rPr>
              <a:t>            </a:t>
            </a:r>
            <a:endParaRPr lang="en-US" altLang="ko-KR" sz="744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744" b="1" dirty="0">
                <a:solidFill>
                  <a:schemeClr val="bg1"/>
                </a:solidFill>
              </a:rPr>
              <a:t> </a:t>
            </a:r>
            <a:r>
              <a:rPr lang="ko-KR" altLang="en-US" sz="818" b="1" dirty="0">
                <a:solidFill>
                  <a:schemeClr val="bg1"/>
                </a:solidFill>
              </a:rPr>
              <a:t>문의처</a:t>
            </a:r>
            <a:endParaRPr lang="en-US" altLang="ko-KR" sz="818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744" b="1" dirty="0">
                <a:solidFill>
                  <a:schemeClr val="bg1"/>
                </a:solidFill>
              </a:rPr>
              <a:t>        </a:t>
            </a:r>
            <a:endParaRPr lang="ko-KR" altLang="en-US" sz="744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9417" y="8040554"/>
            <a:ext cx="4387896" cy="46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(135-854)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서울특별시 강남구 도곡동 논현로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길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도곡캠퍼스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층 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410-11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호 </a:t>
            </a:r>
            <a:endParaRPr lang="en-US" altLang="ko-KR" sz="81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과정 책임 교수 김 정 회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(011-261-2614 / 042-350-2614) kimjh@kaist.ac.kr</a:t>
            </a:r>
          </a:p>
          <a:p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과정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운영 팀장 김 태 원</a:t>
            </a:r>
            <a:r>
              <a:rPr lang="en-US" altLang="ko-KR" sz="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(010-8804-0118 / 02-3498-7571) ssambaak@kaist.ac.kr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7750" y="6238024"/>
            <a:ext cx="1210015" cy="2182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818" b="1" dirty="0">
                <a:solidFill>
                  <a:schemeClr val="bg1"/>
                </a:solidFill>
              </a:rPr>
              <a:t>       교육생 특전         </a:t>
            </a:r>
            <a:endParaRPr lang="ko-KR" altLang="en-US" sz="818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9416" y="6238868"/>
            <a:ext cx="3914854" cy="218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18" b="1" dirty="0"/>
              <a:t>카이스트 교수와의 공동연구 및 원천기술 이전을 위한 상담 지원</a:t>
            </a:r>
            <a:r>
              <a:rPr lang="en-US" altLang="ko-KR" sz="818" b="1" dirty="0"/>
              <a:t>, </a:t>
            </a:r>
            <a:r>
              <a:rPr lang="ko-KR" altLang="en-US" sz="818" b="1" dirty="0"/>
              <a:t>교육생 기업 홍보</a:t>
            </a:r>
            <a:endParaRPr lang="ko-KR" altLang="en-US" sz="818" b="1" dirty="0"/>
          </a:p>
        </p:txBody>
      </p:sp>
    </p:spTree>
    <p:extLst>
      <p:ext uri="{BB962C8B-B14F-4D97-AF65-F5344CB8AC3E}">
        <p14:creationId xmlns:p14="http://schemas.microsoft.com/office/powerpoint/2010/main" val="20325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07" y="1093699"/>
            <a:ext cx="6601908" cy="8588695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0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과정명칭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카이스트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바이오헬스최고위혁신과정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Advanced Bio Health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Innovation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Program</a:t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8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br>
              <a:rPr lang="en-US" altLang="ko-KR" sz="8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20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개설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배경 및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필요성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국가생명공학육성 기본계획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(1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차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1994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년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수립 이후 정부는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범부처적으로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미래성장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동력산업으로서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바이오헬스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분야를 집중 육성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○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최근 맞춤의료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,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유전체의학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, U-/Mobile- Health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기술 등 패러다임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변화를 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맞아 첨단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융복합 기술 바탕의 바이오시장의 급속 성장 예상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특히 기대수명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100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세 시대를 맞이하여 건강과 복지증진을 위한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의료비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지출이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크게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증가하고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있음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바이오헬스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분야는 미래 성장동력산업으로서 국내외적으로지속적 성장이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예측되며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, KAIST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의 관련 교수들이 이 분야 최고위혁신과정을 개설하여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기술혁신을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통한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관련 기업과의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실질적인 협력의 장을 제공코자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함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8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20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과정 주요 내용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교육 일정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pt-BR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2018. </a:t>
            </a:r>
            <a:r>
              <a:rPr lang="pt-BR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9. </a:t>
            </a:r>
            <a:r>
              <a:rPr lang="pt-BR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13</a:t>
            </a:r>
            <a:r>
              <a:rPr lang="pt-BR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pt-BR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~ </a:t>
            </a:r>
            <a:r>
              <a:rPr lang="pt-BR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2019. 2. </a:t>
            </a:r>
            <a:r>
              <a:rPr lang="pt-BR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7</a:t>
            </a:r>
            <a:r>
              <a:rPr lang="pt-BR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(6</a:t>
            </a:r>
            <a:r>
              <a:rPr lang="ko-KR" altLang="pt-B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개월간</a:t>
            </a:r>
            <a:r>
              <a:rPr lang="pt-BR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수업 시간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매주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목요일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(17:00 ~ 21:30) </a:t>
            </a:r>
            <a:b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교육 인원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총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40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명 내외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교육 장소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KAIST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도곡캠퍼스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서울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강의동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B1 B02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강의실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○ 교육 비용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700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만원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전형료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5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만원 별도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8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8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2000" b="1" dirty="0" smtClean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과정운영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수료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요건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수강자 선발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입학서류심사를 거쳐 선발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수료요건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-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전체 수업일 수 중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3/4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이상의 출석 규정을 준영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기타 운영위원회에서 정하는 요건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수료증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KAIST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총장 명의의 수료증 수여</a:t>
            </a:r>
            <a:endParaRPr lang="en-US" altLang="ko-KR" sz="1400" b="1" dirty="0">
              <a:latin typeface="Apple SD Gothic Neo SemiBold" charset="-127"/>
              <a:ea typeface="Apple SD Gothic Neo SemiBold" charset="-127"/>
              <a:cs typeface="Apple SD Gothic Neo SemiBold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4" name="직사각형 3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9" name="직사각형 8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90786" y="777667"/>
            <a:ext cx="6668373" cy="90670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42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669" y="887522"/>
            <a:ext cx="6138969" cy="8355003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과정 운영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KAIST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생명과학기술대학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책임교수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생명과학과 김정회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011-261-2614 / 042-350-2614)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운영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팀장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생명과학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과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김태원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( 010-8804-0118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02-3498-7571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운영위원회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김정회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김학성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박찬규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이균민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이정호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전상용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ko-KR" altLang="en-US" sz="1400" b="1" dirty="0" err="1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주영석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이상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  KAIST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교수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), </a:t>
            </a:r>
            <a:r>
              <a:rPr lang="ko-KR" altLang="en-US" sz="1400" b="1" dirty="0" err="1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맹필재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충남대 교수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), </a:t>
            </a:r>
            <a:r>
              <a:rPr lang="ko-KR" altLang="en-US" sz="1400" b="1" dirty="0" err="1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박한오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바이오니아 대표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),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정현호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메디톡스 대표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8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8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2000" b="1" dirty="0" smtClean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교수진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○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KAIST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교수진 및 외부전문가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별첨 참조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8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8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2000" b="1" dirty="0" smtClean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모집개요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○ 모집 인원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총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40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명 내외</a:t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○ 교육 비용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700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만원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인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전형료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5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만원 별도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○ 모집 일정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원서 접수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2018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년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9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월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10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일까지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마감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         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원서 교부 및 접수는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이메일 및 팩스로 진행함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-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합격자 발표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개별 통지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입 학 식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2018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년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9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월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13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일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목요일 오후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5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시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도곡캠퍼스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B02(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서울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○ 문의처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- </a:t>
            </a:r>
            <a:r>
              <a:rPr lang="ko-KR" altLang="fi-FI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책임교수  </a:t>
            </a:r>
            <a:r>
              <a:rPr lang="ko-KR" altLang="fi-FI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김정회 </a:t>
            </a:r>
            <a: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(011-261-2614 / 042-350-2614) </a:t>
            </a:r>
            <a: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fi-FI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 kimjh@kaist.ac.kr</a:t>
            </a:r>
            <a:r>
              <a:rPr lang="fi-FI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fi-FI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-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운영팀장  김태원 </a:t>
            </a: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(010-8804-0118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/ 02-3498-7571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ssambaak@kaist.ac.kr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fi-FI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-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주소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 </a:t>
            </a:r>
            <a: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(135-854)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서울 도곡동 논현로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28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길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25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카이스트 도곡캠퍼스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r>
              <a:rPr lang="en-US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 4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층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410-11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호 </a:t>
            </a:r>
            <a: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FAX</a:t>
            </a:r>
            <a:r>
              <a:rPr lang="fi-FI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: </a:t>
            </a:r>
            <a: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02</a:t>
            </a:r>
            <a:r>
              <a:rPr lang="fi-FI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) </a:t>
            </a:r>
            <a:r>
              <a:rPr lang="fi-FI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3498-7572, </a:t>
            </a:r>
            <a:r>
              <a:rPr lang="fi-FI" altLang="ko-KR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http://www.kaist.ac.kr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/>
            </a:r>
            <a:br>
              <a:rPr lang="ko-KR" altLang="en-US" sz="1400" b="1" dirty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</a:br>
            <a:endParaRPr lang="en-US" altLang="ko-KR" sz="1400" b="1" dirty="0">
              <a:latin typeface="Apple SD Gothic Neo SemiBold" charset="-127"/>
              <a:ea typeface="Apple SD Gothic Neo SemiBold" charset="-127"/>
              <a:cs typeface="Apple SD Gothic Neo SemiBold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90786" y="777667"/>
            <a:ext cx="6668373" cy="90670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00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83" y="763767"/>
            <a:ext cx="6138969" cy="555745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[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교육 일정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]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2018.09.13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~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2019.02.07</a:t>
            </a:r>
            <a:b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</a:b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                     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석식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17:00~17:50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/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1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교시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18:00~19:10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/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2</a:t>
            </a:r>
            <a:r>
              <a:rPr lang="ko-KR" altLang="en-US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교시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Apple SD Gothic Neo SemiBold" charset="-127"/>
                <a:cs typeface="Times New Roman" panose="02020603050405020304" pitchFamily="18" charset="0"/>
              </a:rPr>
              <a:t>19:20~20:30</a:t>
            </a:r>
            <a:endParaRPr lang="en-US" altLang="ko-KR" sz="1400" b="1" dirty="0">
              <a:latin typeface="Times New Roman" panose="02020603050405020304" pitchFamily="18" charset="0"/>
              <a:ea typeface="Apple SD Gothic Neo SemiBold" charset="-127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1311"/>
              </p:ext>
            </p:extLst>
          </p:nvPr>
        </p:nvGraphicFramePr>
        <p:xfrm>
          <a:off x="333153" y="1530667"/>
          <a:ext cx="6208592" cy="791979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21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722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>
                          <a:effectLst/>
                        </a:rPr>
                        <a:t> 일자</a:t>
                      </a:r>
                      <a:endParaRPr lang="ko-KR" sz="1050" kern="10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Times New Roman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>
                          <a:effectLst/>
                        </a:rPr>
                        <a:t>교육내용</a:t>
                      </a:r>
                      <a:endParaRPr lang="ko-KR" sz="1050" kern="10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Times New Roman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</a:rPr>
                        <a:t>강사진</a:t>
                      </a:r>
                      <a:endParaRPr lang="ko-KR" sz="1050" kern="100" dirty="0">
                        <a:solidFill>
                          <a:srgbClr val="000000"/>
                        </a:solidFill>
                        <a:effectLst/>
                        <a:latin typeface="휴먼명조"/>
                        <a:ea typeface="휴먼명조"/>
                        <a:cs typeface="Times New Roman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9/13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입학식 및 오리엔테이션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미국 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바이오헬스산업 육성정책 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김정회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유두영 교수</a:t>
                      </a:r>
                      <a:r>
                        <a:rPr lang="en-US" altLang="ko-KR" sz="105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(UC Davis)</a:t>
                      </a:r>
                      <a:endParaRPr lang="ko-KR" sz="105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/20(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생명공학 기본개념의 이해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의료 빅데이터의 활용정책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김정회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교수</a:t>
                      </a:r>
                      <a:endParaRPr lang="ko-KR" sz="105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최수진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0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산자부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82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 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/27(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워크샵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특강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바이오실밀러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산업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특강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ko-KR" sz="10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바이오사업의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특징과 전략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고한승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사장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(삼성)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박한오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사장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sz="10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바이오니아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10/04(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단백질의약품 설계기술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뇌과학과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헬스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김학성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교수</a:t>
                      </a:r>
                      <a:endParaRPr lang="ko-KR" sz="105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김대수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교수</a:t>
                      </a:r>
                      <a:endParaRPr lang="ko-KR" sz="105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36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/11(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세포막투과 항체공학기술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4차 산업혁명과 디지털헬스케어</a:t>
                      </a: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김용성 교수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아주대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이민화 박사</a:t>
                      </a:r>
                      <a:endParaRPr 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65">
                <a:tc>
                  <a:txBody>
                    <a:bodyPr/>
                    <a:lstStyle/>
                    <a:p>
                      <a:pPr marL="443865" marR="0" lvl="0" indent="-274955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10/18(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생체모방 복합재료 및 접착제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농생명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식의약기능성소재 고부가가치전략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이해신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</a:p>
                    <a:p>
                      <a:pPr marL="443865" indent="-274955" algn="l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서주원 교수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명지대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10/25(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바이오융합과 미래 의약학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정부과학기술정책 및 질의응답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김성훈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임대식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본부장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11/01(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합성생물공학기술과 기능성 소재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원우 간의 친교 시간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김선원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김정회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11/08(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대용량 미생물유전체분석기반 장내 미생물 분석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벤처 경영 및 관리 전략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조병관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배종태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11/15(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Glyco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-engineering 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기술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바이오의약품의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특성분석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김정회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안현주 교수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충남대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791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11/22(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암타겟면역세포엔지니어링기술</a:t>
                      </a:r>
                      <a:endParaRPr lang="ko-KR" altLang="en-US" sz="105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국내외 바이오기업의 투자 전략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김찬혁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이상대 전무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삼성증권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11/29(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유전체기반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뇌신경질환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혁신신약개발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원우 간의 친교 시간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이정호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김정회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053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12/06(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줄기세포치료기술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바이오헬스기업</a:t>
                      </a:r>
                      <a:r>
                        <a:rPr lang="ko-KR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해외 네트워킹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한용만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채수찬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12/13(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혈관생성과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암정복</a:t>
                      </a:r>
                      <a:endParaRPr lang="ko-KR" altLang="en-US" sz="105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차 산업혁명과 의약품 허가 및 개발전략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고규영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서수경 과장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식약처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3963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 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12/20(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면역세포 조절 및 치료제 기술개발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신약개발의 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Chain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과 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Innovation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권병세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사장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유틸렉스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이관순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고문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한미약품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462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12/27(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자체 워크샵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김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정회 교수</a:t>
                      </a:r>
                      <a:endParaRPr lang="ko-KR" altLang="ko-KR" sz="105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5122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01/03(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국내바이오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산업의 현황과 가치 분석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허    원 교수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강원대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01/10(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마이크로플루이딕스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기술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바이오의약품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세포공정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박제균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이균민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8462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01/17(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모바일헬스케어기술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유회준</a:t>
                      </a:r>
                      <a:r>
                        <a:rPr lang="ko-KR" altLang="en-US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714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01/24(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r>
                        <a:rPr lang="ko-KR" altLang="en-US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해외 산업 시찰 </a:t>
                      </a:r>
                      <a:r>
                        <a:rPr lang="en-US" altLang="ko-KR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ko-KR" altLang="en-US" sz="10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워크샾</a:t>
                      </a:r>
                      <a:endParaRPr lang="ko-KR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r>
                        <a:rPr lang="ko-KR" altLang="en-US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책임 교수</a:t>
                      </a:r>
                      <a:endParaRPr lang="ko-KR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0141">
                <a:tc>
                  <a:txBody>
                    <a:bodyPr/>
                    <a:lstStyle/>
                    <a:p>
                      <a:pPr marL="443865" marR="0" lvl="0" indent="-274955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ko-KR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강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01/31(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동문 기업 방문 및 특강</a:t>
                      </a:r>
                      <a:endParaRPr lang="ko-KR" altLang="ko-KR" sz="1100" kern="1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책임 교수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08462">
                <a:tc>
                  <a:txBody>
                    <a:bodyPr/>
                    <a:lstStyle/>
                    <a:p>
                      <a:pPr marL="11113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02/07(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목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ko-KR" sz="105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수료식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학장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책임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교수</a:t>
                      </a:r>
                      <a:r>
                        <a:rPr lang="en-US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기술이전 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o-KR" altLang="ko-KR" sz="105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관련 담당자 및 교수</a:t>
                      </a:r>
                      <a:endParaRPr lang="ko-KR" alt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27058">
                <a:tc>
                  <a:txBody>
                    <a:bodyPr/>
                    <a:lstStyle/>
                    <a:p>
                      <a:pPr marL="11113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05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ko-KR" sz="105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휴먼명조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endParaRPr lang="ko-KR" sz="105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20" marR="26820" marT="7362" marB="7362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381" y="9398924"/>
            <a:ext cx="4265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* </a:t>
            </a:r>
            <a:r>
              <a:rPr lang="ko-KR" altLang="en-US" sz="1100" dirty="0" smtClean="0"/>
              <a:t>상기 강의 일정과 강사진은 사정에 따라 변경</a:t>
            </a:r>
            <a:r>
              <a:rPr lang="en-US" altLang="ko-KR" sz="1100" dirty="0" smtClean="0"/>
              <a:t>/</a:t>
            </a:r>
            <a:r>
              <a:rPr lang="ko-KR" altLang="en-US" sz="1100" dirty="0" smtClean="0"/>
              <a:t>조정될 수 있습니다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4204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83" y="844792"/>
            <a:ext cx="6138969" cy="555745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별첨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1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mr-IN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–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KAIST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교수진</a:t>
            </a:r>
            <a:endParaRPr lang="en-US" altLang="ko-KR" sz="1400" b="1" dirty="0">
              <a:latin typeface="Apple SD Gothic Neo SemiBold" charset="-127"/>
              <a:ea typeface="Apple SD Gothic Neo SemiBold" charset="-127"/>
              <a:cs typeface="Apple SD Gothic Neo SemiBold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22295"/>
              </p:ext>
            </p:extLst>
          </p:nvPr>
        </p:nvGraphicFramePr>
        <p:xfrm>
          <a:off x="601884" y="1376866"/>
          <a:ext cx="5979667" cy="813751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0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3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042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소속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성명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분야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42">
                <a:tc rowSpan="13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생명과학과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김정회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세포대사공학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김선창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소재 합성생물공학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김은준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정신질환 뇌신경생물학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김찬혁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면역세포엔지니어링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김학성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단백질설계기술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박찬규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생물정보학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서연수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효소분리정제 및 안정화기술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오병하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분자구조와 기능분석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이균민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CHO</a:t>
                      </a:r>
                      <a:r>
                        <a:rPr lang="ko-KR" sz="1200" kern="100" dirty="0">
                          <a:effectLst/>
                        </a:rPr>
                        <a:t>세포 엔지니어링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전상용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의약품전달기술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정인경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후성유전체 빅데이타 정보기술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조병관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대용량유전체분석기반세포공정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한용만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줄기세포공학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042">
                <a:tc rowSpan="4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의과학대학원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고규영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암세포성장과 혈관생성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김하일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신약개발 표적발굴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이정호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뇌질환과 체세포변이관계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주영석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암유전체변이정보분석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042">
                <a:tc rowSpan="4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바이오 및 뇌공학과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김필남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생체모방조직공학 및 소재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박제균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나노플루이딕스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정</a:t>
                      </a:r>
                      <a:r>
                        <a:rPr lang="en-US" sz="1200" kern="100">
                          <a:effectLst/>
                        </a:rPr>
                        <a:t>  </a:t>
                      </a:r>
                      <a:r>
                        <a:rPr lang="ko-KR" sz="1200" kern="100">
                          <a:effectLst/>
                        </a:rPr>
                        <a:t>용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뇌영상처리데이터및임상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최철희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spc="-70" dirty="0">
                          <a:effectLst/>
                        </a:rPr>
                        <a:t>세포외소낭 이용 단백질 전달기술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042">
                <a:tc rowSpan="2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화학과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박희성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비천연아미노산단백질공학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이해신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생체모방기술 및 소재개발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042">
                <a:tc rowSpan="3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생명화학공학과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이상엽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바이오소재대사 공학기술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장용근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생물공정공학기술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박현규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분자생물공정 및 진단기술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6042">
                <a:tc rowSpan="3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전기 및 전자공학과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유회준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모바일 헬스케어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나종범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자기공명분석기술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배현민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의료디바이스기술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6042">
                <a:tc rowSpan="3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기술경영학부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권영선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생명산업과윤리 및 규제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정양헌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지속가능경영 및 성과관리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채수찬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바이오헬스정책 및 네트워킹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26042">
                <a:tc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ko-KR" sz="1200" kern="100" dirty="0">
                          <a:effectLst/>
                        </a:rPr>
                        <a:t>산업디자인학과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배상민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제품 및 사회공헌 디자인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26042">
                <a:tc rowSpan="2">
                  <a:txBody>
                    <a:bodyPr/>
                    <a:lstStyle/>
                    <a:p>
                      <a:pPr marL="11113" indent="0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kern="100" dirty="0">
                          <a:effectLst/>
                        </a:rPr>
                        <a:t>K - School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안성태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창업 및</a:t>
                      </a:r>
                      <a:r>
                        <a:rPr lang="en-US" sz="1200" kern="100" dirty="0">
                          <a:effectLst/>
                        </a:rPr>
                        <a:t> NASDAQ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2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이민화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r>
                        <a:rPr lang="ko-KR" sz="1200" kern="100" dirty="0">
                          <a:effectLst/>
                        </a:rPr>
                        <a:t>차 산업혁명과 대응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27816" marR="27816" marT="7636" marB="76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98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0"/>
            <a:ext cx="6858000" cy="674913"/>
            <a:chOff x="0" y="0"/>
            <a:chExt cx="6858000" cy="674913"/>
          </a:xfrm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6858000" cy="674913"/>
            </a:xfrm>
            <a:prstGeom prst="rect">
              <a:avLst/>
            </a:prstGeom>
            <a:solidFill>
              <a:srgbClr val="0E3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9"/>
            <a:stretch/>
          </p:blipFill>
          <p:spPr>
            <a:xfrm>
              <a:off x="5723252" y="96159"/>
              <a:ext cx="1010269" cy="510510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D1C5C79-E04A-48F4-9298-7D3210A55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83" y="844792"/>
            <a:ext cx="6138969" cy="555745"/>
          </a:xfrm>
        </p:spPr>
        <p:txBody>
          <a:bodyPr anchor="t">
            <a:noAutofit/>
          </a:bodyPr>
          <a:lstStyle/>
          <a:p>
            <a:pPr algn="l">
              <a:lnSpc>
                <a:spcPct val="130000"/>
              </a:lnSpc>
            </a:pPr>
            <a:r>
              <a:rPr lang="ko-KR" altLang="en-US" sz="2000" b="1" dirty="0">
                <a:solidFill>
                  <a:prstClr val="black"/>
                </a:solidFill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☞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별첨</a:t>
            </a:r>
            <a:r>
              <a:rPr lang="en-US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2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</a:t>
            </a:r>
            <a:r>
              <a:rPr lang="mr-IN" altLang="ko-KR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–</a:t>
            </a:r>
            <a:r>
              <a:rPr lang="ko-KR" altLang="en-US" sz="1400" b="1" dirty="0" smtClean="0">
                <a:latin typeface="Apple SD Gothic Neo SemiBold" charset="-127"/>
                <a:ea typeface="Apple SD Gothic Neo SemiBold" charset="-127"/>
                <a:cs typeface="Apple SD Gothic Neo SemiBold" charset="-127"/>
              </a:rPr>
              <a:t> 외부기관 강사진</a:t>
            </a:r>
            <a:endParaRPr lang="en-US" altLang="ko-KR" sz="1400" b="1" dirty="0">
              <a:latin typeface="Apple SD Gothic Neo SemiBold" charset="-127"/>
              <a:ea typeface="Apple SD Gothic Neo SemiBold" charset="-127"/>
              <a:cs typeface="Apple SD Gothic Neo SemiBold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149" y="96159"/>
            <a:ext cx="4048108" cy="33855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o-KR" altLang="en-US" sz="1600" b="1" i="1" spc="-15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국가 바이오 경제의 </a:t>
            </a:r>
            <a:r>
              <a:rPr lang="ko-KR" altLang="en-US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중심에는 바이오 헬스 산업이</a:t>
            </a:r>
            <a:r>
              <a:rPr lang="en-US" altLang="ko-KR" sz="1600" b="1" i="1" spc="-150" dirty="0" smtClean="0">
                <a:solidFill>
                  <a:schemeClr val="bg1"/>
                </a:solidFill>
                <a:effectLst/>
                <a:latin typeface="Nanum Myeongjo ExtraBold" charset="-127"/>
                <a:ea typeface="Nanum Myeongjo ExtraBold" charset="-127"/>
                <a:cs typeface="Nanum Myeongjo ExtraBold" charset="-127"/>
              </a:rPr>
              <a:t>!</a:t>
            </a:r>
            <a:endParaRPr lang="ko-KR" altLang="en-US" sz="1600" b="1" i="1" spc="-150" dirty="0">
              <a:solidFill>
                <a:schemeClr val="bg1"/>
              </a:solidFill>
              <a:effectLst/>
              <a:latin typeface="Nanum Myeongjo ExtraBold" charset="-127"/>
              <a:ea typeface="Nanum Myeongjo ExtraBold" charset="-127"/>
              <a:cs typeface="Nanum Myeongjo ExtraBold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84192"/>
              </p:ext>
            </p:extLst>
          </p:nvPr>
        </p:nvGraphicFramePr>
        <p:xfrm>
          <a:off x="587417" y="1423686"/>
          <a:ext cx="5822065" cy="749890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40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소속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성명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/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분야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경상대 생화학과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김선원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합성생물공학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02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서울대 약학과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(Global Frontier</a:t>
                      </a:r>
                      <a:r>
                        <a:rPr lang="ko-KR" sz="1200" kern="100" dirty="0">
                          <a:effectLst/>
                        </a:rPr>
                        <a:t>사업단장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김성훈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신약개발전략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아주대 분자화학생명공학부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김용성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항체공학기술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건국대학교 생명화학공학과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이정걸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효소분자진화기술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충남대병원</a:t>
                      </a: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병원장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</a:rPr>
                        <a:t>송민호 교수</a:t>
                      </a:r>
                      <a:endParaRPr lang="ko-KR" sz="1200" kern="10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내분비학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102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명지대학교 생명과학과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바이오소재개발사업단장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서주원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기능성 소재개발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충남대 약학과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신영근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바이오의약품개발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충남대 분석과학기술대학원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안현주 교수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고정밀 질량분석기술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식약처 식품신소재과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강윤숙 과장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식품신소재 평가 및 허가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창투사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김명기 박사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바이오창업투자분석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식약처 재조합의약품과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서수경 과장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의약품평가 및 허가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6102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한국생명공학연구원</a:t>
                      </a:r>
                    </a:p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(Frontier</a:t>
                      </a:r>
                      <a:r>
                        <a:rPr lang="ko-KR" sz="1200" kern="100" dirty="0">
                          <a:effectLst/>
                        </a:rPr>
                        <a:t>사업단장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신용범 박사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바이오센서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5296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5T</a:t>
                      </a:r>
                      <a:r>
                        <a:rPr lang="ko-KR" sz="1200" kern="100" dirty="0">
                          <a:effectLst/>
                        </a:rPr>
                        <a:t>특허법률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이처형 변리사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특허출원 및 분석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산자부평가원</a:t>
                      </a:r>
                      <a:r>
                        <a:rPr lang="en-US" sz="1200" kern="100" dirty="0">
                          <a:effectLst/>
                        </a:rPr>
                        <a:t> MD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최수진 박사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바이오산업정책 및 기획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주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r>
                        <a:rPr lang="ko-KR" sz="1200" kern="100" dirty="0">
                          <a:effectLst/>
                        </a:rPr>
                        <a:t>삼성바이오에피스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고한승 사장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주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r>
                        <a:rPr lang="ko-KR" sz="1200" kern="100" dirty="0">
                          <a:effectLst/>
                        </a:rPr>
                        <a:t>바이오니아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박한오 사장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주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r>
                        <a:rPr lang="ko-KR" sz="1200" kern="100" dirty="0">
                          <a:effectLst/>
                        </a:rPr>
                        <a:t>셀트리온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서정진 회장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8731"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ko-KR" sz="1200" kern="100" dirty="0">
                          <a:effectLst/>
                        </a:rPr>
                        <a:t>주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r>
                        <a:rPr lang="ko-KR" sz="1200" kern="100" dirty="0">
                          <a:effectLst/>
                        </a:rPr>
                        <a:t>메디톡스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just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</a:rPr>
                        <a:t>정현호 사장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865" indent="-274955"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ko-KR" sz="1200" kern="100" dirty="0">
                        <a:solidFill>
                          <a:srgbClr val="000000"/>
                        </a:solidFill>
                        <a:effectLst/>
                        <a:latin typeface="휴먼명조" charset="0"/>
                        <a:ea typeface="휴먼명조" charset="0"/>
                        <a:cs typeface="Times New Roman" charset="0"/>
                      </a:endParaRPr>
                    </a:p>
                  </a:txBody>
                  <a:tcPr marL="52738" marR="52738" marT="14477" marB="144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43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</TotalTime>
  <Words>1218</Words>
  <Application>Microsoft Office PowerPoint</Application>
  <PresentationFormat>A4 용지(210x297mm)</PresentationFormat>
  <Paragraphs>321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9" baseType="lpstr">
      <vt:lpstr>Apple SD Gothic Neo</vt:lpstr>
      <vt:lpstr>Apple SD Gothic Neo ExtraBold</vt:lpstr>
      <vt:lpstr>Apple SD Gothic Neo SemiBold</vt:lpstr>
      <vt:lpstr>Nanum Myeongjo ExtraBold</vt:lpstr>
      <vt:lpstr>맑은 고딕</vt:lpstr>
      <vt:lpstr>휴먼명조</vt:lpstr>
      <vt:lpstr>Arial</vt:lpstr>
      <vt:lpstr>BroadwayEngraved BT</vt:lpstr>
      <vt:lpstr>Calibri</vt:lpstr>
      <vt:lpstr>Calibri Light</vt:lpstr>
      <vt:lpstr>Times New Roman</vt:lpstr>
      <vt:lpstr>Wingdings</vt:lpstr>
      <vt:lpstr>Office 테마</vt:lpstr>
      <vt:lpstr>PowerPoint 프레젠테이션</vt:lpstr>
      <vt:lpstr>☞ [과정명칭]      카이스트 바이오헬스최고위혁신과정      Advanced Bio Health Innovation Program   ☞ [개설 배경 및 필요성]      ○ 국가생명공학육성 기본계획(1차 1994년) 수립 이후 정부는 범부처적으로           미래성장 동력산업으로서 바이오헬스 분야를 집중 육성      ○ 최근 맞춤의료, 유전체의학, U-/Mobile- Health 기술 등 패러다임 변화를                  맞아 첨단 융복합 기술 바탕의 바이오시장의 급속 성장 예상      ○ 특히 기대수명 100세 시대를 맞이하여 건강과 복지증진을 위한 의료비                 지출이 크게 증가하고 있음      ○ 바이오헬스 분야는 미래 성장동력산업으로서 국내외적으로지속적 성장이              예측되며, KAIST의 관련 교수들이 이 분야 최고위혁신과정을 개설하여              기술혁신을 통한 관련 기업과의 실질적인 협력의 장을 제공코자 함   ☞ [과정 주요 내용]      ○ 교육 일정 : 2018. 9. 13 ~ 2019. 2. 7(6개월간)      ○ 수업 시간 : 매주 목요일 (17:00 ~ 21:30)       ○ 교육 인원 : 총 40 명 내외      ○ 교육 장소 : KAIST 도곡캠퍼스(서울) 강의동 B1 B02 강의실       ○ 교육 비용 : 700만원(전형료 5만원 별도)  ☞ [과정운영 수료 요건]      ○ 수강자 선발           - 입학서류심사를 거쳐 선발      ○ 수료요건           - 전체 수업일 수 중 3/4 이상의 출석 규정을 준영           - 기타 운영위원회에서 정하는 요건      ○ 수료증           - KAIST총장 명의의 수료증 수여</vt:lpstr>
      <vt:lpstr>☞ [과정 운영]      ○ KAIST생명과학기술대학      ○ 책임교수           - 생명과학과 김정회 ( 011-261-2614 / 042-350-2614)      ○ 운영팀장           - 생명과학과 김태원 ( 010-8804-0118 / 02-3498-7571)      ○ 운영위원회           - 김정회/김학성/박찬규/이균민/이정호/전상용/주영석(이상                KAIST 교수), 맹필재(충남대 교수), 박한오(바이오니아 대표),               정현호(메디톡스 대표)  ☞ [교수진]      ○ KAIST 교수진 및 외부전문가(별첨 참조)  ☞ [모집개요]     ○ 모집 인원 : 총 40명 내외     ○ 교육 비용 : 700만원/인(전형료 5만원 별도)     ○ 모집 일정          - 원서 접수 : 2018년 9월 10일까지(마감)                           : 원서 교부 및 접수는 이메일 및 팩스로 진행함          - 합격자 발표 : 개별 통지          - 입 학 식 : 2018년 9월13일 목요일 오후 5시/도곡캠퍼스  B02(서울)     ○ 문의처           - 책임교수  김정회 (011-261-2614 / 042-350-2614)              kimjh@kaist.ac.kr          - 운영팀장  김태원 (010-8804-0118 / 02-3498-7571)               ssambaak@kaist.ac.kr          - 주소             (135-854) 서울 도곡동 논현로 28길 25 카이스트 도곡캠퍼스              4층 410-11호 FAX: 02) 3498-7572, http://www.kaist.ac.kr   </vt:lpstr>
      <vt:lpstr>☞ [교육 일정] 2018.09.13 ~ 2019.02.07                       석식 17:00~17:50 / 1교시 18:00~19:10 / 2교시 19:20~20:30</vt:lpstr>
      <vt:lpstr>☞ 별첨1 – KAIST 교수진</vt:lpstr>
      <vt:lpstr>☞ 별첨2 – 외부기관 강사진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KAIST  “바이오헬스최고위혁신과정” 제 1기 모집 세부 안내            2017. 6. 9</dc:title>
  <dc:creator>CULab-02</dc:creator>
  <cp:lastModifiedBy>Junghoe Kim</cp:lastModifiedBy>
  <cp:revision>68</cp:revision>
  <cp:lastPrinted>2017-06-09T08:05:34Z</cp:lastPrinted>
  <dcterms:created xsi:type="dcterms:W3CDTF">2017-06-07T01:02:53Z</dcterms:created>
  <dcterms:modified xsi:type="dcterms:W3CDTF">2018-08-13T02:03:06Z</dcterms:modified>
</cp:coreProperties>
</file>